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jpeg" ContentType="image/jpeg"/>
  <Override PartName="/ppt/media/image4.wmf" ContentType="image/x-wmf"/>
  <Override PartName="/ppt/media/image2.png" ContentType="image/png"/>
  <Override PartName="/ppt/media/image3.wmf" ContentType="image/x-wmf"/>
  <Override PartName="/ppt/media/image5.wmf" ContentType="image/x-wmf"/>
  <Override PartName="/ppt/media/image6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7C5728-0824-46A8-B55D-72DD5734006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AD6AD0-1390-45A2-99E4-E5BA5F6B8D0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8C4C58-3D50-4087-9E77-F0B5C8E885F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7EE61B-EFAB-4FBB-8017-F88047A9C22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62F193F-C119-43C0-AEB2-085B2AEBF12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0AD7298-AB39-4263-BCF0-077E109500C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1227A77-2110-4AF3-B098-E2DD08CE61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CB8A6D8-8085-4B6B-8FD2-65EF6BA91F2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04FFB53-364E-4C76-A202-E25B90C0DF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3496366-88B8-4802-9FFA-0D7CF7F806C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C57B615-9960-489C-82EA-BB4608BCF5B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FFD124-FD4A-48F7-BDFE-EFD3AC174D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5DB0E8C-7964-46D0-BB1C-D7A8000F7D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0A5F182-79EE-48F4-828C-255F87C43E1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38D9D45-4703-42B3-BA08-4E5FB85585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50B5C28-B3C7-4E36-A8B2-3466AE5806C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8DD3366-F50B-4FE0-B4AB-BBF0A3026C2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776C7DC-236D-427E-8126-5D0947939A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C3AF7D8-1A47-40C7-8798-249DEF0596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FC198E8-9CD5-4CB2-9B95-5088687555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C60110A-7A17-4277-9FA0-ADDBDF0F7C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5828C72-A276-4A68-9B7E-781EC33F555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FDA735-CA4F-4C7D-948E-D7A1BA18A44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A1E295A-29C2-4B27-9C2A-D8828979A1B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F1B828D-8810-4E23-A770-CD507243FC5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399EF64-E846-4C3D-B678-D3F3CE07240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E05C7E2-FF3A-4BF5-BE55-472E21DBE8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225294B-2431-45DC-B0B2-3ED4F25BA34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8288AD8-8650-46D0-9F5D-E6A43825B85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B38FCA1-699D-471F-BF28-C0D8826D627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63ECA3-3CFA-4875-9A3F-7E66A86B0C1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4E08FD-674F-4873-BC27-A8EAF18C3D2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2BEF70-BCF6-4A1E-973A-4DE7C9D85C6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047BB9-0F79-4B88-B4C6-794E007C88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FF8148-DA8A-4D6F-A3AB-034AC7FDAA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B03134-F144-4280-804D-BF35A53B37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fr-FR" sz="60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9032585-41CC-4716-91AD-663EDAEA783F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Modifier les styles du texte du masque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CE98753-5C21-437E-8B4C-224602F34CDA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A6971A8-CF53-4B81-BB13-4FD59CDD49F8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2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205000" y="2304720"/>
            <a:ext cx="8642160" cy="1372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80000"/>
          </a:bodyPr>
          <a:p>
            <a:pPr indent="0" algn="ctr">
              <a:lnSpc>
                <a:spcPct val="90000"/>
              </a:lnSpc>
              <a:buNone/>
            </a:pPr>
            <a:r>
              <a:rPr b="1" lang="fr-FR" sz="7200" spc="-1" strike="noStrike">
                <a:solidFill>
                  <a:srgbClr val="000000"/>
                </a:solidFill>
                <a:latin typeface="Calibri Light"/>
              </a:rPr>
              <a:t>ECHELLE DE TRI ARM  </a:t>
            </a:r>
            <a:r>
              <a:rPr b="1" lang="fr-FR" sz="4400" spc="-1" strike="noStrike">
                <a:solidFill>
                  <a:srgbClr val="000000"/>
                </a:solidFill>
                <a:latin typeface="Calibri Light"/>
              </a:rPr>
              <a:t>V1</a:t>
            </a:r>
            <a:r>
              <a:rPr b="1" lang="fr-FR" sz="7200" spc="-1" strike="noStrike">
                <a:solidFill>
                  <a:srgbClr val="000000"/>
                </a:solidFill>
                <a:latin typeface="Calibri Light"/>
              </a:rPr>
              <a:t> </a:t>
            </a:r>
            <a:endParaRPr b="0" lang="fr-FR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1851480" y="4673520"/>
            <a:ext cx="9143640" cy="2422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Société Française de Médecine d’Urgence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AutoShape 2"/>
          <p:cNvSpPr/>
          <p:nvPr/>
        </p:nvSpPr>
        <p:spPr>
          <a:xfrm>
            <a:off x="595440" y="1578960"/>
            <a:ext cx="1856880" cy="139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AutoShape 4"/>
          <p:cNvSpPr/>
          <p:nvPr/>
        </p:nvSpPr>
        <p:spPr>
          <a:xfrm>
            <a:off x="155520" y="-876240"/>
            <a:ext cx="2495160" cy="183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AutoShape 6"/>
          <p:cNvSpPr/>
          <p:nvPr/>
        </p:nvSpPr>
        <p:spPr>
          <a:xfrm>
            <a:off x="307800" y="-723960"/>
            <a:ext cx="2495160" cy="183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Image 10" descr=""/>
          <p:cNvPicPr/>
          <p:nvPr/>
        </p:nvPicPr>
        <p:blipFill>
          <a:blip r:embed="rId1"/>
          <a:stretch/>
        </p:blipFill>
        <p:spPr>
          <a:xfrm>
            <a:off x="99000" y="-16920"/>
            <a:ext cx="3770640" cy="2403720"/>
          </a:xfrm>
          <a:prstGeom prst="rect">
            <a:avLst/>
          </a:prstGeom>
          <a:ln w="0">
            <a:noFill/>
          </a:ln>
        </p:spPr>
      </p:pic>
      <p:sp>
        <p:nvSpPr>
          <p:cNvPr id="129" name="ZoneTexte 4"/>
          <p:cNvSpPr/>
          <p:nvPr/>
        </p:nvSpPr>
        <p:spPr>
          <a:xfrm>
            <a:off x="3870000" y="5238360"/>
            <a:ext cx="64281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Commission Risque Incidence Sécurité Sureté Qualité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Board Régulation SFMU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</a:rPr>
              <a:t>L’échelle  de tri ARM :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838080" y="1551600"/>
            <a:ext cx="11021040" cy="4624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2000"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7160" indent="-2271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Besoin Métier  important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7160" indent="-2271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Base sur des recommandations d’expert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7160" indent="-2271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Présence de plus en plus de professions diversifiées dans les centre 15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27160" indent="-2271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Nombreux ARMs sortant  des CFARM,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84040" indent="-28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Pas de logiciel ni d’échelle de tri Français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84040" indent="-28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Basée sur des mots clés  exprimés par le requérant lors de l’interrogatoire de l’ARM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84040" indent="-28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Outil d’aide à la priorisation des appels  non algorithmé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marL="284040" indent="-28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 bon patient dans la bonne filière au bon endroit, éviter le sur et soustriage 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</a:rPr>
              <a:t>Le Principe de l’échelle de Tri ARM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84536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4000"/>
          </a:bodyPr>
          <a:p>
            <a:pPr marL="322200" indent="-322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2 filières ( MU/SNP )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marL="322200" indent="-322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5 niveaux de tri: PO/P1/P2AMU et P2 SNP/P3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1" marL="752040" indent="-322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En référence au Guide d'aide à la régulation au SAMU Centre 15 (Février 2020)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marL="322200" indent="-322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Adaptation des motifs de recours de la French à la régulation 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1" marL="752040" indent="-322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Validite  de la FRENCH , l’echelle de tri hospitalière élaborée par la SFMU P TABOULET Ann.fr.Med.Urgence 2019 9:10-16 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marL="322200" indent="-3222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Pas de modification PO et P1 du guide de Régulation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re 1"/>
          <p:cNvSpPr/>
          <p:nvPr/>
        </p:nvSpPr>
        <p:spPr>
          <a:xfrm>
            <a:off x="524160" y="143280"/>
            <a:ext cx="1051524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</a:rPr>
              <a:t>Le Principe de l’échelle de Tri ARM  </a:t>
            </a: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: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ZoneTexte 8"/>
          <p:cNvSpPr/>
          <p:nvPr/>
        </p:nvSpPr>
        <p:spPr>
          <a:xfrm>
            <a:off x="339120" y="1536120"/>
            <a:ext cx="1144260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Pour chaque motif d’appel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définition d’un tri Médian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ajout de modulateurs pour adapter le niveau de Priorité à l’appel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Outil d’aide à l’orientation des appels vers la filière AMU ou SNP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Evolution possible de l’outil avec les nouveaux acteurs de la régulation (dentiste, pédiatre, psychiatre,  toxicologie, sage femme , gériatre…)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24160" y="14328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DESCRIPTIF GENERALE DES TRIS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7" name="Image 6" descr=""/>
          <p:cNvPicPr/>
          <p:nvPr/>
        </p:nvPicPr>
        <p:blipFill>
          <a:blip r:embed="rId1"/>
          <a:stretch/>
        </p:blipFill>
        <p:spPr>
          <a:xfrm>
            <a:off x="184320" y="1371960"/>
            <a:ext cx="11942640" cy="4908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7fafd"/>
            </a:gs>
            <a:gs pos="100000">
              <a:srgbClr val="b5d2ec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 3" descr=""/>
          <p:cNvPicPr/>
          <p:nvPr/>
        </p:nvPicPr>
        <p:blipFill>
          <a:blip r:embed="rId1"/>
          <a:srcRect l="2810" t="0" r="1328" b="3318"/>
          <a:stretch/>
        </p:blipFill>
        <p:spPr>
          <a:xfrm>
            <a:off x="821160" y="428760"/>
            <a:ext cx="2509920" cy="790920"/>
          </a:xfrm>
          <a:prstGeom prst="rect">
            <a:avLst/>
          </a:prstGeom>
          <a:ln w="0">
            <a:noFill/>
          </a:ln>
        </p:spPr>
      </p:pic>
      <p:pic>
        <p:nvPicPr>
          <p:cNvPr id="139" name="Image 4" descr=""/>
          <p:cNvPicPr/>
          <p:nvPr/>
        </p:nvPicPr>
        <p:blipFill>
          <a:blip r:embed="rId2"/>
          <a:stretch/>
        </p:blipFill>
        <p:spPr>
          <a:xfrm>
            <a:off x="6951960" y="539640"/>
            <a:ext cx="3731040" cy="585000"/>
          </a:xfrm>
          <a:prstGeom prst="rect">
            <a:avLst/>
          </a:prstGeom>
          <a:ln w="0">
            <a:noFill/>
          </a:ln>
        </p:spPr>
      </p:pic>
      <p:pic>
        <p:nvPicPr>
          <p:cNvPr id="140" name="Image 5" descr=""/>
          <p:cNvPicPr/>
          <p:nvPr/>
        </p:nvPicPr>
        <p:blipFill>
          <a:blip r:embed="rId3"/>
          <a:srcRect l="0" t="2180" r="931" b="0"/>
          <a:stretch/>
        </p:blipFill>
        <p:spPr>
          <a:xfrm>
            <a:off x="4275000" y="6153120"/>
            <a:ext cx="3877200" cy="628200"/>
          </a:xfrm>
          <a:prstGeom prst="rect">
            <a:avLst/>
          </a:prstGeom>
          <a:ln w="0">
            <a:noFill/>
          </a:ln>
        </p:spPr>
      </p:pic>
      <p:cxnSp>
        <p:nvCxnSpPr>
          <p:cNvPr id="141" name="Connecteur droit avec flèche 8"/>
          <p:cNvCxnSpPr/>
          <p:nvPr/>
        </p:nvCxnSpPr>
        <p:spPr>
          <a:xfrm flipH="1" flipV="1">
            <a:off x="3149280" y="6152760"/>
            <a:ext cx="1125720" cy="276840"/>
          </a:xfrm>
          <a:prstGeom prst="straightConnector1">
            <a:avLst/>
          </a:prstGeom>
          <a:ln w="38100">
            <a:solidFill>
              <a:srgbClr val="5b9bd5"/>
            </a:solidFill>
            <a:tailEnd len="med" type="triangle" w="med"/>
          </a:ln>
        </p:spPr>
      </p:cxnSp>
      <p:cxnSp>
        <p:nvCxnSpPr>
          <p:cNvPr id="142" name="Connecteur droit avec flèche 9"/>
          <p:cNvCxnSpPr/>
          <p:nvPr/>
        </p:nvCxnSpPr>
        <p:spPr>
          <a:xfrm flipV="1">
            <a:off x="8152560" y="6152760"/>
            <a:ext cx="1832040" cy="471600"/>
          </a:xfrm>
          <a:prstGeom prst="straightConnector1">
            <a:avLst/>
          </a:prstGeom>
          <a:ln w="38100">
            <a:solidFill>
              <a:srgbClr val="5b9bd5"/>
            </a:solidFill>
            <a:tailEnd len="med" type="triangle" w="med"/>
          </a:ln>
        </p:spPr>
      </p:cxnSp>
      <p:sp>
        <p:nvSpPr>
          <p:cNvPr id="143" name="Flèche vers le bas 7"/>
          <p:cNvSpPr/>
          <p:nvPr/>
        </p:nvSpPr>
        <p:spPr>
          <a:xfrm>
            <a:off x="8357760" y="1125000"/>
            <a:ext cx="709200" cy="5871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4" name="Flèche vers le bas 6"/>
          <p:cNvSpPr/>
          <p:nvPr/>
        </p:nvSpPr>
        <p:spPr>
          <a:xfrm flipH="1">
            <a:off x="1810440" y="1202760"/>
            <a:ext cx="327960" cy="5094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b9bd5"/>
          </a:solidFill>
          <a:ln>
            <a:solidFill>
              <a:srgbClr val="4372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45" name="Image 1" descr=""/>
          <p:cNvPicPr/>
          <p:nvPr/>
        </p:nvPicPr>
        <p:blipFill>
          <a:blip r:embed="rId4"/>
          <a:stretch/>
        </p:blipFill>
        <p:spPr>
          <a:xfrm>
            <a:off x="821160" y="1684800"/>
            <a:ext cx="11370600" cy="4467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</TotalTime>
  <Application>LibreOffice/7.4.6.2$Linux_X86_64 LibreOffice_project/5b1f5509c2decdade7fda905e3e1429a67acd63d</Application>
  <AppVersion>15.0000</AppVersion>
  <Words>241</Words>
  <Paragraphs>38</Paragraphs>
  <Company>CHM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2022-02-17T19:30:23Z</dcterms:created>
  <dc:creator>RADOU Ludovic - SUPERVISEUR C15</dc:creator>
  <dc:description/>
  <dc:language>fr-FR</dc:language>
  <cp:lastModifiedBy>RADOU Ludovic</cp:lastModifiedBy>
  <dcterms:modified xsi:type="dcterms:W3CDTF">2023-03-05T19:41:26Z</dcterms:modified>
  <cp:revision>95</cp:revision>
  <dc:subject/>
  <dc:title>ECHELLE DE TRI ARM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Grand écran</vt:lpwstr>
  </property>
  <property fmtid="{D5CDD505-2E9C-101B-9397-08002B2CF9AE}" pid="3" name="Slides">
    <vt:i4>6</vt:i4>
  </property>
</Properties>
</file>