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72" r:id="rId2"/>
    <p:sldId id="257" r:id="rId3"/>
    <p:sldId id="258" r:id="rId4"/>
    <p:sldId id="259" r:id="rId5"/>
    <p:sldId id="261" r:id="rId6"/>
    <p:sldId id="264" r:id="rId7"/>
    <p:sldId id="265" r:id="rId8"/>
    <p:sldId id="266" r:id="rId9"/>
    <p:sldId id="273" r:id="rId10"/>
    <p:sldId id="267" r:id="rId11"/>
    <p:sldId id="268" r:id="rId12"/>
    <p:sldId id="274" r:id="rId13"/>
    <p:sldId id="269" r:id="rId14"/>
    <p:sldId id="271" r:id="rId15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556" y="-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44ACD-E873-4FBA-98C6-334099046D19}" type="datetimeFigureOut">
              <a:rPr lang="fr-FR" smtClean="0"/>
              <a:t>06/10/2022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CEC2-45D4-4A09-92BC-1697B173CB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7981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44ACD-E873-4FBA-98C6-334099046D19}" type="datetimeFigureOut">
              <a:rPr lang="fr-FR" smtClean="0"/>
              <a:t>06/10/2022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CEC2-45D4-4A09-92BC-1697B173CB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9544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44ACD-E873-4FBA-98C6-334099046D19}" type="datetimeFigureOut">
              <a:rPr lang="fr-FR" smtClean="0"/>
              <a:t>06/10/2022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CEC2-45D4-4A09-92BC-1697B173CB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0634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44ACD-E873-4FBA-98C6-334099046D19}" type="datetimeFigureOut">
              <a:rPr lang="fr-FR" smtClean="0"/>
              <a:t>06/10/2022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CEC2-45D4-4A09-92BC-1697B173CB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1114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44ACD-E873-4FBA-98C6-334099046D19}" type="datetimeFigureOut">
              <a:rPr lang="fr-FR" smtClean="0"/>
              <a:t>06/10/2022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CEC2-45D4-4A09-92BC-1697B173CB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0802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44ACD-E873-4FBA-98C6-334099046D19}" type="datetimeFigureOut">
              <a:rPr lang="fr-FR" smtClean="0"/>
              <a:t>06/10/2022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CEC2-45D4-4A09-92BC-1697B173CB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8762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44ACD-E873-4FBA-98C6-334099046D19}" type="datetimeFigureOut">
              <a:rPr lang="fr-FR" smtClean="0"/>
              <a:t>06/10/2022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CEC2-45D4-4A09-92BC-1697B173CB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7581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44ACD-E873-4FBA-98C6-334099046D19}" type="datetimeFigureOut">
              <a:rPr lang="fr-FR" smtClean="0"/>
              <a:t>06/10/2022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CEC2-45D4-4A09-92BC-1697B173CB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8376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44ACD-E873-4FBA-98C6-334099046D19}" type="datetimeFigureOut">
              <a:rPr lang="fr-FR" smtClean="0"/>
              <a:t>06/10/2022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CEC2-45D4-4A09-92BC-1697B173CB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8323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44ACD-E873-4FBA-98C6-334099046D19}" type="datetimeFigureOut">
              <a:rPr lang="fr-FR" smtClean="0"/>
              <a:t>06/10/2022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CEC2-45D4-4A09-92BC-1697B173CB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2668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44ACD-E873-4FBA-98C6-334099046D19}" type="datetimeFigureOut">
              <a:rPr lang="fr-FR" smtClean="0"/>
              <a:t>06/10/2022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CEC2-45D4-4A09-92BC-1697B173CB6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593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44ACD-E873-4FBA-98C6-334099046D19}" type="datetimeFigureOut">
              <a:rPr lang="fr-FR" smtClean="0"/>
              <a:t>06/10/2022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BCEC2-45D4-4A09-92BC-1697B173CB61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xmlns="" id="{2B215DD7-947B-0B4D-BF0A-2CCBEFAC55E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/>
          <a:srcRect l="64930"/>
          <a:stretch/>
        </p:blipFill>
        <p:spPr>
          <a:xfrm>
            <a:off x="7403436" y="0"/>
            <a:ext cx="1740564" cy="7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2420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r 1"/>
          <p:cNvGrpSpPr/>
          <p:nvPr/>
        </p:nvGrpSpPr>
        <p:grpSpPr>
          <a:xfrm>
            <a:off x="238188" y="1347638"/>
            <a:ext cx="8820570" cy="3868088"/>
            <a:chOff x="240224" y="1330036"/>
            <a:chExt cx="8895960" cy="3748497"/>
          </a:xfrm>
        </p:grpSpPr>
        <p:sp>
          <p:nvSpPr>
            <p:cNvPr id="4" name="ZoneTexte 3"/>
            <p:cNvSpPr txBox="1"/>
            <p:nvPr/>
          </p:nvSpPr>
          <p:spPr>
            <a:xfrm>
              <a:off x="240224" y="1330036"/>
              <a:ext cx="1774555" cy="31547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9900" b="1" dirty="0">
                  <a:solidFill>
                    <a:srgbClr val="00B1EE"/>
                  </a:solidFill>
                </a:rPr>
                <a:t>3</a:t>
              </a:r>
            </a:p>
          </p:txBody>
        </p:sp>
        <p:sp>
          <p:nvSpPr>
            <p:cNvPr id="5" name="ZoneTexte 4"/>
            <p:cNvSpPr txBox="1"/>
            <p:nvPr/>
          </p:nvSpPr>
          <p:spPr>
            <a:xfrm>
              <a:off x="1666001" y="1469576"/>
              <a:ext cx="7470183" cy="36089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800" b="1" dirty="0">
                  <a:solidFill>
                    <a:srgbClr val="00B1EE"/>
                  </a:solidFill>
                  <a:effectLst/>
                </a:rPr>
                <a:t>LES URGENCES DU FUTUR : AFFINER L’ORGANISATION DU PARCOURS PATIENT GRÂCE AUX NOUVELLES TECHNOLOGIES</a:t>
              </a:r>
              <a:endParaRPr lang="fr-FR" b="1" dirty="0">
                <a:solidFill>
                  <a:srgbClr val="00B1EE"/>
                </a:solidFill>
                <a:latin typeface="DINPro"/>
              </a:endParaRPr>
            </a:p>
            <a:p>
              <a:endParaRPr lang="fr-FR" sz="1200" dirty="0"/>
            </a:p>
            <a:p>
              <a:r>
                <a:rPr lang="fr-FR" sz="2000" b="1" dirty="0"/>
                <a:t>Animateurs</a:t>
              </a:r>
              <a:r>
                <a:rPr lang="fr-FR" sz="2000" dirty="0"/>
                <a:t> : </a:t>
              </a:r>
              <a:r>
                <a:rPr lang="fr-FR" sz="2000" b="0" dirty="0">
                  <a:effectLst/>
                </a:rPr>
                <a:t>Delphine MOUNIER (</a:t>
              </a:r>
              <a:r>
                <a:rPr lang="fr-FR" sz="2000" b="0" dirty="0" err="1">
                  <a:effectLst/>
                </a:rPr>
                <a:t>Angoulême</a:t>
              </a:r>
              <a:r>
                <a:rPr lang="fr-FR" sz="2000" b="0" dirty="0">
                  <a:effectLst/>
                </a:rPr>
                <a:t>), </a:t>
              </a:r>
              <a:br>
                <a:rPr lang="fr-FR" sz="2000" b="0" dirty="0">
                  <a:effectLst/>
                </a:rPr>
              </a:br>
              <a:r>
                <a:rPr lang="fr-FR" sz="2000" b="0" dirty="0">
                  <a:effectLst/>
                </a:rPr>
                <a:t>Sophie PEROTIN (La Rochelle), Mathias WARGON (Paris) </a:t>
              </a:r>
              <a:endParaRPr lang="fr-FR" sz="2000" dirty="0"/>
            </a:p>
            <a:p>
              <a:r>
                <a:rPr lang="fr-FR" sz="2000" b="1" dirty="0"/>
                <a:t>Experts</a:t>
              </a:r>
              <a:r>
                <a:rPr lang="fr-FR" sz="2000" dirty="0"/>
                <a:t> : </a:t>
              </a:r>
              <a:r>
                <a:rPr lang="fr-FR" sz="2000" b="0" dirty="0">
                  <a:effectLst/>
                </a:rPr>
                <a:t>Enrique CASALINO (Paris), Pierre </a:t>
              </a:r>
              <a:r>
                <a:rPr lang="fr-FR" sz="2000" b="0" dirty="0" err="1">
                  <a:effectLst/>
                </a:rPr>
                <a:t>Géraud</a:t>
              </a:r>
              <a:r>
                <a:rPr lang="fr-FR" sz="2000" b="0" dirty="0">
                  <a:effectLst/>
                </a:rPr>
                <a:t> CLARET (</a:t>
              </a:r>
              <a:r>
                <a:rPr lang="fr-FR" sz="2000" b="0" dirty="0" err="1">
                  <a:effectLst/>
                </a:rPr>
                <a:t>Nîmes</a:t>
              </a:r>
              <a:r>
                <a:rPr lang="fr-FR" sz="2000" b="0" dirty="0">
                  <a:effectLst/>
                </a:rPr>
                <a:t>),</a:t>
              </a:r>
            </a:p>
            <a:p>
              <a:r>
                <a:rPr lang="fr-FR" sz="2000" b="0" dirty="0">
                  <a:effectLst/>
                </a:rPr>
                <a:t>Florence BONNET (Cadre de Santé </a:t>
              </a:r>
              <a:r>
                <a:rPr lang="fr-FR" sz="2000" b="0" dirty="0" err="1">
                  <a:effectLst/>
                </a:rPr>
                <a:t>supérieur</a:t>
              </a:r>
              <a:r>
                <a:rPr lang="fr-FR" sz="2000" b="0" dirty="0">
                  <a:effectLst/>
                </a:rPr>
                <a:t>, Paris) </a:t>
              </a:r>
              <a:endParaRPr lang="fr-FR" sz="2000" dirty="0"/>
            </a:p>
            <a:p>
              <a:r>
                <a:rPr lang="fr-FR" sz="2000" b="1" dirty="0"/>
                <a:t>Rapporteur</a:t>
              </a:r>
              <a:r>
                <a:rPr lang="fr-FR" sz="2000" dirty="0"/>
                <a:t> : Mathias WARGON (Paris) </a:t>
              </a:r>
              <a:endParaRPr lang="fr-FR" sz="2000" dirty="0" smtClean="0"/>
            </a:p>
            <a:p>
              <a:r>
                <a:rPr lang="fr-FR" sz="2000" dirty="0" smtClean="0"/>
                <a:t>Et tous les participants à l’atelier ( dont Maxime qui n’a pas arrêté </a:t>
              </a:r>
              <a:r>
                <a:rPr lang="fr-FR" sz="2000" smtClean="0"/>
                <a:t>de râler</a:t>
              </a:r>
              <a:r>
                <a:rPr lang="fr-FR" sz="2000" dirty="0" smtClean="0"/>
                <a:t>)</a:t>
              </a:r>
              <a:endParaRPr lang="fr-FR" sz="2000" dirty="0"/>
            </a:p>
          </p:txBody>
        </p:sp>
      </p:grpSp>
      <p:pic>
        <p:nvPicPr>
          <p:cNvPr id="6" name="Image 5">
            <a:extLst>
              <a:ext uri="{FF2B5EF4-FFF2-40B4-BE49-F238E27FC236}">
                <a16:creationId xmlns="" xmlns:a16="http://schemas.microsoft.com/office/drawing/2014/main" id="{2B215DD7-947B-0B4D-BF0A-2CCBEFAC55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1421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5066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265"/>
    </mc:Choice>
    <mc:Fallback xmlns="">
      <p:transition spd="slow" advTm="5265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504" y="411510"/>
            <a:ext cx="7272808" cy="857250"/>
          </a:xfrm>
        </p:spPr>
        <p:txBody>
          <a:bodyPr>
            <a:normAutofit fontScale="90000"/>
          </a:bodyPr>
          <a:lstStyle/>
          <a:p>
            <a:r>
              <a:rPr lang="fr-FR" dirty="0"/>
              <a:t>BED </a:t>
            </a:r>
            <a:r>
              <a:rPr lang="fr-FR" dirty="0" smtClean="0"/>
              <a:t>manager centralisé: l’exemple aux US (et au Mans)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63638"/>
            <a:ext cx="8229600" cy="3394472"/>
          </a:xfrm>
        </p:spPr>
        <p:txBody>
          <a:bodyPr>
            <a:normAutofit fontScale="92500" lnSpcReduction="10000"/>
          </a:bodyPr>
          <a:lstStyle/>
          <a:p>
            <a:pPr lvl="1"/>
            <a:r>
              <a:rPr lang="fr-FR" dirty="0" smtClean="0"/>
              <a:t>Vue du flux en direct</a:t>
            </a:r>
          </a:p>
          <a:p>
            <a:pPr lvl="1"/>
            <a:r>
              <a:rPr lang="fr-FR" dirty="0" smtClean="0"/>
              <a:t>Gestion 24/24 (pas au Mans) du programmé et du non programmé</a:t>
            </a:r>
          </a:p>
          <a:p>
            <a:pPr lvl="1"/>
            <a:r>
              <a:rPr lang="fr-FR" dirty="0" smtClean="0"/>
              <a:t>Adaptabilité de la taille des départements/services </a:t>
            </a:r>
          </a:p>
          <a:p>
            <a:pPr lvl="1"/>
            <a:r>
              <a:rPr lang="fr-FR" dirty="0" smtClean="0"/>
              <a:t>Utilise la prédiction et adapte la gestion des RH (!)</a:t>
            </a:r>
          </a:p>
          <a:p>
            <a:pPr lvl="1"/>
            <a:r>
              <a:rPr lang="fr-FR" dirty="0" smtClean="0"/>
              <a:t>Diminution des temps d’admissions de 4h</a:t>
            </a:r>
          </a:p>
          <a:p>
            <a:pPr lvl="1"/>
            <a:r>
              <a:rPr lang="fr-FR" dirty="0" smtClean="0"/>
              <a:t>Utilisé dans certains </a:t>
            </a:r>
            <a:r>
              <a:rPr lang="fr-FR" dirty="0" err="1" smtClean="0"/>
              <a:t>hopitaux</a:t>
            </a:r>
            <a:r>
              <a:rPr lang="fr-FR" dirty="0" smtClean="0"/>
              <a:t> en France (donc le Mans)</a:t>
            </a:r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326803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6779096" cy="1141635"/>
          </a:xfrm>
        </p:spPr>
        <p:txBody>
          <a:bodyPr>
            <a:normAutofit fontScale="90000"/>
          </a:bodyPr>
          <a:lstStyle/>
          <a:p>
            <a:r>
              <a:rPr lang="fr-FR" dirty="0" err="1" smtClean="0"/>
              <a:t>Dématerialisation</a:t>
            </a:r>
            <a:r>
              <a:rPr lang="fr-FR" dirty="0" smtClean="0"/>
              <a:t> et connexion	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Avc</a:t>
            </a:r>
            <a:r>
              <a:rPr lang="fr-FR" dirty="0" smtClean="0"/>
              <a:t> les partenaires avant le passage aux urgences (</a:t>
            </a:r>
            <a:r>
              <a:rPr lang="fr-FR" dirty="0" err="1" smtClean="0"/>
              <a:t>ambumanciers</a:t>
            </a:r>
            <a:r>
              <a:rPr lang="fr-FR" dirty="0" smtClean="0"/>
              <a:t>, pompiers, </a:t>
            </a:r>
            <a:r>
              <a:rPr lang="fr-FR" dirty="0" err="1" smtClean="0"/>
              <a:t>etc</a:t>
            </a:r>
            <a:r>
              <a:rPr lang="fr-FR" dirty="0" smtClean="0"/>
              <a:t>)</a:t>
            </a:r>
          </a:p>
          <a:p>
            <a:r>
              <a:rPr lang="fr-FR" dirty="0" smtClean="0"/>
              <a:t>Bornes à l’accueil </a:t>
            </a:r>
            <a:r>
              <a:rPr lang="fr-FR" dirty="0" err="1" smtClean="0"/>
              <a:t>administatif</a:t>
            </a:r>
            <a:endParaRPr lang="fr-FR" dirty="0" smtClean="0"/>
          </a:p>
          <a:p>
            <a:pPr lvl="1"/>
            <a:r>
              <a:rPr lang="fr-FR" dirty="0" err="1" smtClean="0"/>
              <a:t>Identitovigilance</a:t>
            </a:r>
            <a:endParaRPr lang="fr-FR" dirty="0" smtClean="0"/>
          </a:p>
          <a:p>
            <a:pPr lvl="1"/>
            <a:r>
              <a:rPr lang="fr-FR" dirty="0" smtClean="0"/>
              <a:t>Bornes de </a:t>
            </a:r>
            <a:r>
              <a:rPr lang="fr-FR" dirty="0" err="1" smtClean="0"/>
              <a:t>pre</a:t>
            </a:r>
            <a:r>
              <a:rPr lang="fr-FR" dirty="0" smtClean="0"/>
              <a:t> tri (diminution du temps de tri)</a:t>
            </a:r>
          </a:p>
          <a:p>
            <a:r>
              <a:rPr lang="fr-FR" dirty="0"/>
              <a:t>Dossier patient unique</a:t>
            </a:r>
          </a:p>
          <a:p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8771123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Autres pistes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1"/>
            <a:endParaRPr lang="fr-FR" dirty="0"/>
          </a:p>
          <a:p>
            <a:r>
              <a:rPr lang="fr-FR" dirty="0"/>
              <a:t>Réalité virtuelle pour </a:t>
            </a:r>
            <a:r>
              <a:rPr lang="fr-FR" dirty="0" smtClean="0"/>
              <a:t>analgésie</a:t>
            </a:r>
          </a:p>
          <a:p>
            <a:r>
              <a:rPr lang="fr-FR" dirty="0" smtClean="0"/>
              <a:t>Réalité augmentée pour permettre aux médecins du SMUR de rester aux urgences</a:t>
            </a:r>
            <a:endParaRPr lang="fr-FR" dirty="0"/>
          </a:p>
          <a:p>
            <a:r>
              <a:rPr lang="fr-FR" dirty="0"/>
              <a:t>Robot pour le matériel mais aussi </a:t>
            </a:r>
            <a:r>
              <a:rPr lang="fr-FR" dirty="0" smtClean="0"/>
              <a:t>bientôt des </a:t>
            </a:r>
            <a:r>
              <a:rPr lang="fr-FR" dirty="0"/>
              <a:t>soins</a:t>
            </a:r>
          </a:p>
          <a:p>
            <a:r>
              <a:rPr lang="fr-FR" dirty="0"/>
              <a:t>Suivi </a:t>
            </a:r>
            <a:r>
              <a:rPr lang="fr-FR" dirty="0" smtClean="0"/>
              <a:t>du matériel </a:t>
            </a:r>
            <a:r>
              <a:rPr lang="fr-FR" dirty="0"/>
              <a:t>par puce </a:t>
            </a:r>
            <a:r>
              <a:rPr lang="fr-FR" dirty="0" smtClean="0"/>
              <a:t>RFID, des patients? </a:t>
            </a:r>
            <a:endParaRPr lang="fr-FR" dirty="0"/>
          </a:p>
          <a:p>
            <a:r>
              <a:rPr lang="fr-FR" dirty="0"/>
              <a:t>Remettre les soignants sur le soin? Redonne du </a:t>
            </a:r>
            <a:r>
              <a:rPr lang="fr-FR" dirty="0" smtClean="0"/>
              <a:t>sens? Permet d’</a:t>
            </a:r>
            <a:r>
              <a:rPr lang="fr-FR" dirty="0" err="1" smtClean="0"/>
              <a:t>economiser</a:t>
            </a:r>
            <a:r>
              <a:rPr lang="fr-FR" dirty="0" smtClean="0"/>
              <a:t> du personnel? Crée des nouveaux métiers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061438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6851104" cy="1069627"/>
          </a:xfrm>
        </p:spPr>
        <p:txBody>
          <a:bodyPr>
            <a:normAutofit/>
          </a:bodyPr>
          <a:lstStyle/>
          <a:p>
            <a:r>
              <a:rPr lang="fr-FR" dirty="0" smtClean="0"/>
              <a:t>Personnalisation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819871"/>
          </a:xfrm>
        </p:spPr>
        <p:txBody>
          <a:bodyPr>
            <a:normAutofit fontScale="77500" lnSpcReduction="20000"/>
          </a:bodyPr>
          <a:lstStyle/>
          <a:p>
            <a:r>
              <a:rPr lang="fr-FR" dirty="0" smtClean="0"/>
              <a:t>Imprimantes 3D pour les orthèses</a:t>
            </a:r>
          </a:p>
          <a:p>
            <a:r>
              <a:rPr lang="fr-FR" dirty="0" smtClean="0"/>
              <a:t>Mais aussi médicaments à la dose adaptée</a:t>
            </a:r>
          </a:p>
          <a:p>
            <a:r>
              <a:rPr lang="fr-FR" dirty="0" smtClean="0"/>
              <a:t>Réparation des tissus</a:t>
            </a:r>
          </a:p>
          <a:p>
            <a:endParaRPr lang="fr-FR" dirty="0"/>
          </a:p>
          <a:p>
            <a:endParaRPr lang="fr-FR" dirty="0" smtClean="0"/>
          </a:p>
          <a:p>
            <a:r>
              <a:rPr lang="fr-FR" dirty="0" smtClean="0"/>
              <a:t>Désinfection</a:t>
            </a:r>
          </a:p>
          <a:p>
            <a:r>
              <a:rPr lang="fr-FR" dirty="0" smtClean="0"/>
              <a:t>Drones à l’</a:t>
            </a:r>
            <a:r>
              <a:rPr lang="fr-FR" dirty="0" err="1" smtClean="0"/>
              <a:t>exterieur</a:t>
            </a:r>
            <a:r>
              <a:rPr lang="fr-FR" dirty="0" smtClean="0"/>
              <a:t> de l’</a:t>
            </a:r>
            <a:r>
              <a:rPr lang="fr-FR" dirty="0" err="1" smtClean="0"/>
              <a:t>hopital</a:t>
            </a:r>
            <a:r>
              <a:rPr lang="fr-FR" dirty="0" smtClean="0"/>
              <a:t> mais aussi à l’</a:t>
            </a:r>
            <a:r>
              <a:rPr lang="fr-FR" dirty="0" err="1" smtClean="0"/>
              <a:t>interieur</a:t>
            </a:r>
            <a:endParaRPr lang="fr-FR" dirty="0" smtClean="0"/>
          </a:p>
          <a:p>
            <a:r>
              <a:rPr lang="fr-FR" dirty="0" smtClean="0"/>
              <a:t>Mais aussi l’utilisation des technologies existantes pour mieux orienter les patients (</a:t>
            </a:r>
            <a:r>
              <a:rPr lang="fr-FR" dirty="0" err="1" smtClean="0"/>
              <a:t>echo</a:t>
            </a:r>
            <a:r>
              <a:rPr lang="fr-FR" dirty="0" smtClean="0"/>
              <a:t> aux urgences) puis suivi par objets connectés. </a:t>
            </a:r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609600" y="2036936"/>
            <a:ext cx="6851104" cy="10696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Améliorations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491430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Conclusion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Que laisser à l’homme ?</a:t>
            </a:r>
          </a:p>
          <a:p>
            <a:r>
              <a:rPr lang="fr-FR" dirty="0" smtClean="0"/>
              <a:t>Que transférer à la technologie ?</a:t>
            </a:r>
          </a:p>
          <a:p>
            <a:r>
              <a:rPr lang="fr-FR" dirty="0" smtClean="0"/>
              <a:t>Quelles sont nos valeurs? </a:t>
            </a:r>
          </a:p>
        </p:txBody>
      </p:sp>
    </p:spTree>
    <p:extLst>
      <p:ext uri="{BB962C8B-B14F-4D97-AF65-F5344CB8AC3E}">
        <p14:creationId xmlns:p14="http://schemas.microsoft.com/office/powerpoint/2010/main" val="1057900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Contexte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dirty="0" smtClean="0"/>
              <a:t>IA : Simple </a:t>
            </a:r>
            <a:r>
              <a:rPr lang="fr-FR" dirty="0" err="1" smtClean="0"/>
              <a:t>evolution</a:t>
            </a:r>
            <a:r>
              <a:rPr lang="fr-FR" dirty="0" smtClean="0"/>
              <a:t> ou révolution (Maintenant Max est d’accord)?</a:t>
            </a:r>
          </a:p>
          <a:p>
            <a:r>
              <a:rPr lang="fr-FR" dirty="0" smtClean="0"/>
              <a:t>Quel temps ca prend? Par ex Informatisation</a:t>
            </a:r>
          </a:p>
          <a:p>
            <a:r>
              <a:rPr lang="fr-FR" dirty="0" smtClean="0"/>
              <a:t>Nos outils sont-ils fait pour créer des data bases comme support de l’IA</a:t>
            </a:r>
          </a:p>
          <a:p>
            <a:r>
              <a:rPr lang="fr-FR" dirty="0" smtClean="0"/>
              <a:t>Il faut faire un diagnostic initial</a:t>
            </a:r>
            <a:endParaRPr lang="fr-FR" dirty="0"/>
          </a:p>
          <a:p>
            <a:pPr lvl="1"/>
            <a:r>
              <a:rPr lang="fr-FR" dirty="0" smtClean="0"/>
              <a:t>C’est le </a:t>
            </a:r>
            <a:r>
              <a:rPr lang="fr-FR" dirty="0" err="1" smtClean="0"/>
              <a:t>desordre</a:t>
            </a:r>
            <a:endParaRPr lang="fr-FR" dirty="0" smtClean="0"/>
          </a:p>
          <a:p>
            <a:pPr lvl="1"/>
            <a:r>
              <a:rPr lang="fr-FR" dirty="0" err="1" smtClean="0"/>
              <a:t>Burn</a:t>
            </a:r>
            <a:r>
              <a:rPr lang="fr-FR" dirty="0" smtClean="0"/>
              <a:t> out</a:t>
            </a:r>
          </a:p>
          <a:p>
            <a:pPr lvl="1"/>
            <a:r>
              <a:rPr lang="fr-FR" dirty="0" smtClean="0"/>
              <a:t>Les urgentistes sont bien notés dans la population</a:t>
            </a:r>
          </a:p>
        </p:txBody>
      </p:sp>
    </p:spTree>
    <p:extLst>
      <p:ext uri="{BB962C8B-B14F-4D97-AF65-F5344CB8AC3E}">
        <p14:creationId xmlns:p14="http://schemas.microsoft.com/office/powerpoint/2010/main" val="2876708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futur est </a:t>
            </a:r>
            <a:r>
              <a:rPr lang="fr-FR" dirty="0" err="1" smtClean="0"/>
              <a:t>inquietant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Personnel et lits</a:t>
            </a:r>
          </a:p>
          <a:p>
            <a:r>
              <a:rPr lang="fr-FR" dirty="0" smtClean="0"/>
              <a:t>Logiciels non adaptés	</a:t>
            </a:r>
          </a:p>
          <a:p>
            <a:pPr lvl="1"/>
            <a:r>
              <a:rPr lang="fr-FR" dirty="0" smtClean="0"/>
              <a:t>Souvent pas de dictée vocale</a:t>
            </a:r>
          </a:p>
          <a:p>
            <a:pPr lvl="1"/>
            <a:r>
              <a:rPr lang="fr-FR" dirty="0" smtClean="0"/>
              <a:t>Recopiage</a:t>
            </a:r>
          </a:p>
          <a:p>
            <a:pPr lvl="1"/>
            <a:r>
              <a:rPr lang="fr-FR" dirty="0" smtClean="0"/>
              <a:t>Pas de connexion entre logiciels mêmes extra intra (sauf quelques </a:t>
            </a:r>
            <a:r>
              <a:rPr lang="fr-FR" dirty="0" err="1" smtClean="0"/>
              <a:t>regions</a:t>
            </a:r>
            <a:r>
              <a:rPr lang="fr-FR" dirty="0" smtClean="0"/>
              <a:t>)</a:t>
            </a:r>
          </a:p>
          <a:p>
            <a:pPr lvl="1"/>
            <a:r>
              <a:rPr lang="fr-FR" dirty="0" smtClean="0"/>
              <a:t>Donc pas de </a:t>
            </a:r>
            <a:r>
              <a:rPr lang="fr-FR" dirty="0" err="1" smtClean="0"/>
              <a:t>databases</a:t>
            </a:r>
            <a:r>
              <a:rPr lang="fr-FR" dirty="0" smtClean="0"/>
              <a:t> cohérentes pour l’IA</a:t>
            </a:r>
          </a:p>
          <a:p>
            <a:r>
              <a:rPr lang="fr-FR" dirty="0" smtClean="0"/>
              <a:t>L’IA est inquiétante </a:t>
            </a:r>
          </a:p>
        </p:txBody>
      </p:sp>
    </p:spTree>
    <p:extLst>
      <p:ext uri="{BB962C8B-B14F-4D97-AF65-F5344CB8AC3E}">
        <p14:creationId xmlns:p14="http://schemas.microsoft.com/office/powerpoint/2010/main" val="1943839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Organisation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dirty="0" smtClean="0"/>
              <a:t>Ambiance morose</a:t>
            </a:r>
          </a:p>
          <a:p>
            <a:r>
              <a:rPr lang="fr-FR" dirty="0" smtClean="0"/>
              <a:t>Organisation ne permettant pas des temps de pause, travail personnel, besoins physiologiques</a:t>
            </a:r>
          </a:p>
          <a:p>
            <a:pPr lvl="1"/>
            <a:r>
              <a:rPr lang="fr-FR" dirty="0" err="1" smtClean="0"/>
              <a:t>Medecins</a:t>
            </a:r>
            <a:endParaRPr lang="fr-FR" dirty="0" smtClean="0"/>
          </a:p>
          <a:p>
            <a:pPr lvl="1"/>
            <a:r>
              <a:rPr lang="fr-FR" dirty="0" err="1" smtClean="0"/>
              <a:t>Paramedicaux</a:t>
            </a:r>
            <a:endParaRPr lang="fr-FR" dirty="0" smtClean="0"/>
          </a:p>
          <a:p>
            <a:r>
              <a:rPr lang="fr-FR" dirty="0" smtClean="0"/>
              <a:t>Locaux mal accueillant pour les patients</a:t>
            </a:r>
          </a:p>
          <a:p>
            <a:pPr lvl="1"/>
            <a:r>
              <a:rPr lang="fr-FR" dirty="0" smtClean="0"/>
              <a:t>Eclairage ?</a:t>
            </a:r>
          </a:p>
          <a:p>
            <a:pPr lvl="1"/>
            <a:r>
              <a:rPr lang="fr-FR" dirty="0" smtClean="0"/>
              <a:t>Entretien des locaux</a:t>
            </a:r>
          </a:p>
          <a:p>
            <a:r>
              <a:rPr lang="fr-FR" dirty="0" smtClean="0"/>
              <a:t>Projet organisationnel intégré dans la communauté hospitalière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172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Qu’attendre de l’IA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fr-FR" dirty="0" smtClean="0"/>
              <a:t>Pré tri par l’IA dans le SAS pour décider des effecteurs et de l’orientation</a:t>
            </a:r>
          </a:p>
          <a:p>
            <a:r>
              <a:rPr lang="fr-FR" dirty="0" smtClean="0"/>
              <a:t>Tri IOA avec le dossier du patient et </a:t>
            </a:r>
            <a:r>
              <a:rPr lang="fr-FR" dirty="0" err="1" smtClean="0"/>
              <a:t>eventuellement</a:t>
            </a:r>
            <a:r>
              <a:rPr lang="fr-FR" dirty="0" smtClean="0"/>
              <a:t> la </a:t>
            </a:r>
            <a:r>
              <a:rPr lang="fr-FR" dirty="0" err="1" smtClean="0"/>
              <a:t>prérégulation</a:t>
            </a:r>
            <a:endParaRPr lang="fr-FR" dirty="0" smtClean="0"/>
          </a:p>
          <a:p>
            <a:r>
              <a:rPr lang="fr-FR" dirty="0" smtClean="0"/>
              <a:t>Bio </a:t>
            </a:r>
            <a:r>
              <a:rPr lang="fr-FR" dirty="0" err="1" smtClean="0"/>
              <a:t>delocalisée</a:t>
            </a:r>
            <a:r>
              <a:rPr lang="fr-FR" dirty="0" smtClean="0"/>
              <a:t> à l’accueil selon l’IA</a:t>
            </a:r>
          </a:p>
          <a:p>
            <a:r>
              <a:rPr lang="fr-FR" dirty="0" smtClean="0"/>
              <a:t>Alertes par l’IA sur les risques accrus ou les interactions </a:t>
            </a:r>
            <a:r>
              <a:rPr lang="fr-FR" dirty="0" err="1" smtClean="0"/>
              <a:t>medicamenteuses</a:t>
            </a:r>
            <a:r>
              <a:rPr lang="fr-FR" dirty="0" smtClean="0"/>
              <a:t>…</a:t>
            </a:r>
          </a:p>
          <a:p>
            <a:r>
              <a:rPr lang="fr-FR" dirty="0" smtClean="0"/>
              <a:t>Intégration et analyse des résultats d’examens </a:t>
            </a:r>
            <a:r>
              <a:rPr lang="fr-FR" dirty="0" err="1" smtClean="0"/>
              <a:t>complementaires</a:t>
            </a:r>
            <a:r>
              <a:rPr lang="fr-FR" dirty="0" smtClean="0"/>
              <a:t> sans recopiage</a:t>
            </a:r>
          </a:p>
          <a:p>
            <a:r>
              <a:rPr lang="fr-FR" dirty="0" smtClean="0"/>
              <a:t>Transfert automatique pour la recherche de lit et les avis spécialisés</a:t>
            </a:r>
          </a:p>
          <a:p>
            <a:r>
              <a:rPr lang="fr-FR" dirty="0" smtClean="0"/>
              <a:t>Indépendante du </a:t>
            </a:r>
            <a:r>
              <a:rPr lang="fr-FR" dirty="0" err="1" smtClean="0"/>
              <a:t>materiel</a:t>
            </a:r>
            <a:r>
              <a:rPr lang="fr-FR" dirty="0" smtClean="0"/>
              <a:t> (cloud?)</a:t>
            </a:r>
          </a:p>
          <a:p>
            <a:endParaRPr lang="fr-FR" dirty="0" smtClean="0"/>
          </a:p>
          <a:p>
            <a:r>
              <a:rPr lang="fr-FR" dirty="0" smtClean="0"/>
              <a:t>Protection des patients et du personnels du hacking mais aussi de l’IA</a:t>
            </a:r>
          </a:p>
          <a:p>
            <a:r>
              <a:rPr lang="fr-FR" dirty="0" smtClean="0"/>
              <a:t>Passer de la logique site à la logique territoire pour la compatibilité logicielle</a:t>
            </a:r>
          </a:p>
          <a:p>
            <a:r>
              <a:rPr lang="fr-FR" dirty="0" err="1" smtClean="0"/>
              <a:t>Modele</a:t>
            </a:r>
            <a:r>
              <a:rPr lang="fr-FR" dirty="0" smtClean="0"/>
              <a:t> </a:t>
            </a:r>
            <a:r>
              <a:rPr lang="fr-FR" dirty="0" err="1" smtClean="0"/>
              <a:t>economique</a:t>
            </a:r>
            <a:r>
              <a:rPr lang="fr-FR" dirty="0" smtClean="0"/>
              <a:t> performant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301150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195486"/>
            <a:ext cx="8229600" cy="857250"/>
          </a:xfrm>
        </p:spPr>
        <p:txBody>
          <a:bodyPr/>
          <a:lstStyle/>
          <a:p>
            <a:r>
              <a:rPr lang="fr-FR" dirty="0" smtClean="0"/>
              <a:t>Comment fonctionne l’IA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dirty="0" smtClean="0"/>
              <a:t>Expérience remplacée par les data</a:t>
            </a:r>
          </a:p>
          <a:p>
            <a:r>
              <a:rPr lang="fr-FR" dirty="0" smtClean="0"/>
              <a:t>Propose des actions</a:t>
            </a:r>
          </a:p>
          <a:p>
            <a:r>
              <a:rPr lang="fr-FR" dirty="0" smtClean="0"/>
              <a:t>Avantages</a:t>
            </a:r>
          </a:p>
          <a:p>
            <a:pPr lvl="1"/>
            <a:r>
              <a:rPr lang="fr-FR" dirty="0" smtClean="0"/>
              <a:t>Précision</a:t>
            </a:r>
          </a:p>
          <a:p>
            <a:pPr lvl="1"/>
            <a:r>
              <a:rPr lang="fr-FR" dirty="0" smtClean="0"/>
              <a:t>Reproductible</a:t>
            </a:r>
          </a:p>
          <a:p>
            <a:pPr lvl="1"/>
            <a:r>
              <a:rPr lang="fr-FR" dirty="0" smtClean="0"/>
              <a:t>Moins chère que le personnel</a:t>
            </a:r>
          </a:p>
          <a:p>
            <a:pPr lvl="1"/>
            <a:r>
              <a:rPr lang="fr-FR" dirty="0" smtClean="0"/>
              <a:t>Permets de gérer des données plus nombreuses et plus complexes.</a:t>
            </a:r>
          </a:p>
          <a:p>
            <a:r>
              <a:rPr lang="fr-FR" dirty="0" smtClean="0"/>
              <a:t>Elle apprend : </a:t>
            </a:r>
            <a:r>
              <a:rPr lang="fr-FR" dirty="0" err="1"/>
              <a:t>Amelioration</a:t>
            </a:r>
            <a:r>
              <a:rPr lang="fr-FR" dirty="0"/>
              <a:t> du </a:t>
            </a:r>
            <a:r>
              <a:rPr lang="fr-FR" dirty="0" smtClean="0"/>
              <a:t>modèle </a:t>
            </a:r>
            <a:r>
              <a:rPr lang="fr-FR" dirty="0"/>
              <a:t>des </a:t>
            </a:r>
            <a:r>
              <a:rPr lang="fr-FR" dirty="0" smtClean="0"/>
              <a:t>réseau </a:t>
            </a:r>
            <a:r>
              <a:rPr lang="fr-FR" dirty="0"/>
              <a:t>neuronaux par prédiction, feedback ajustement à chaque tour en modifiant le biais et le poids petit à petit pour chaque neurone des milliers de fois pour des milliers de neurones</a:t>
            </a:r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66410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942"/>
            <a:ext cx="8229600" cy="857250"/>
          </a:xfrm>
        </p:spPr>
        <p:txBody>
          <a:bodyPr/>
          <a:lstStyle/>
          <a:p>
            <a:r>
              <a:rPr lang="fr-FR" dirty="0" smtClean="0"/>
              <a:t>De quoi a-t-on besoin?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843558"/>
            <a:ext cx="8229600" cy="3394472"/>
          </a:xfrm>
        </p:spPr>
        <p:txBody>
          <a:bodyPr>
            <a:noAutofit/>
          </a:bodyPr>
          <a:lstStyle/>
          <a:p>
            <a:r>
              <a:rPr lang="fr-FR" sz="2000" dirty="0"/>
              <a:t>Ordinateurs performants, calculs plus complexes</a:t>
            </a:r>
            <a:r>
              <a:rPr lang="fr-FR" sz="2000" dirty="0" smtClean="0"/>
              <a:t>.</a:t>
            </a:r>
          </a:p>
          <a:p>
            <a:r>
              <a:rPr lang="fr-FR" sz="2000" dirty="0" smtClean="0"/>
              <a:t>Algorithmes performants (mais à qui appartiennent-ils)</a:t>
            </a:r>
          </a:p>
          <a:p>
            <a:r>
              <a:rPr lang="fr-FR" sz="2000" dirty="0" smtClean="0"/>
              <a:t>Data plus rigoureuses, plus nombreuses (mais à qui appartiennent-elle?)</a:t>
            </a:r>
          </a:p>
          <a:p>
            <a:r>
              <a:rPr lang="fr-FR" sz="2000" dirty="0" smtClean="0"/>
              <a:t>Data structurées, semi structurées, non structurée (80% </a:t>
            </a:r>
            <a:r>
              <a:rPr lang="fr-FR" sz="2000" dirty="0" err="1" smtClean="0"/>
              <a:t>ds</a:t>
            </a:r>
            <a:r>
              <a:rPr lang="fr-FR" sz="2000" dirty="0" smtClean="0"/>
              <a:t> data dans 10 à 20 ans)</a:t>
            </a:r>
          </a:p>
          <a:p>
            <a:r>
              <a:rPr lang="fr-FR" sz="2000" dirty="0" smtClean="0"/>
              <a:t>Mais surtout QUALITE des data</a:t>
            </a:r>
          </a:p>
          <a:p>
            <a:r>
              <a:rPr lang="fr-FR" sz="2000" dirty="0"/>
              <a:t>Des informaticiens formés (et peut être bien payés</a:t>
            </a:r>
            <a:r>
              <a:rPr lang="fr-FR" sz="2000" dirty="0" smtClean="0"/>
              <a:t>) et d’une maintenance efficace</a:t>
            </a:r>
            <a:endParaRPr lang="fr-FR" sz="2000" dirty="0"/>
          </a:p>
          <a:p>
            <a:endParaRPr lang="fr-FR" sz="2000" dirty="0" smtClean="0"/>
          </a:p>
        </p:txBody>
      </p:sp>
    </p:spTree>
    <p:extLst>
      <p:ext uri="{BB962C8B-B14F-4D97-AF65-F5344CB8AC3E}">
        <p14:creationId xmlns:p14="http://schemas.microsoft.com/office/powerpoint/2010/main" val="30632579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51470"/>
            <a:ext cx="8229600" cy="857250"/>
          </a:xfrm>
        </p:spPr>
        <p:txBody>
          <a:bodyPr/>
          <a:lstStyle/>
          <a:p>
            <a:r>
              <a:rPr lang="fr-FR" dirty="0" smtClean="0"/>
              <a:t>Discussion sur l’IA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843558"/>
            <a:ext cx="8229600" cy="3394472"/>
          </a:xfrm>
        </p:spPr>
        <p:txBody>
          <a:bodyPr>
            <a:noAutofit/>
          </a:bodyPr>
          <a:lstStyle/>
          <a:p>
            <a:r>
              <a:rPr lang="fr-FR" sz="2400" dirty="0" smtClean="0"/>
              <a:t>Quelles sont ses intrications avec l’organisation des urgences</a:t>
            </a:r>
          </a:p>
          <a:p>
            <a:pPr lvl="1"/>
            <a:r>
              <a:rPr lang="fr-FR" sz="2000" dirty="0" smtClean="0"/>
              <a:t>Sorties</a:t>
            </a:r>
          </a:p>
          <a:p>
            <a:pPr lvl="1"/>
            <a:r>
              <a:rPr lang="fr-FR" sz="2000" dirty="0" smtClean="0"/>
              <a:t>Admission (urgences mais aussi programmée?)</a:t>
            </a:r>
          </a:p>
          <a:p>
            <a:pPr lvl="1"/>
            <a:r>
              <a:rPr lang="fr-FR" sz="2000" dirty="0" smtClean="0"/>
              <a:t>Orientation HDJ ou HAD à la sortie des urgences</a:t>
            </a:r>
          </a:p>
          <a:p>
            <a:r>
              <a:rPr lang="fr-FR" sz="2400" dirty="0" smtClean="0"/>
              <a:t>Comment faire pour affiner avec d’autres éléments</a:t>
            </a:r>
          </a:p>
          <a:p>
            <a:r>
              <a:rPr lang="fr-FR" sz="2400" dirty="0" smtClean="0"/>
              <a:t>Quel est le </a:t>
            </a:r>
            <a:r>
              <a:rPr lang="fr-FR" sz="2400" dirty="0" err="1" smtClean="0"/>
              <a:t>role</a:t>
            </a:r>
            <a:r>
              <a:rPr lang="fr-FR" sz="2400" dirty="0" smtClean="0"/>
              <a:t> de l’humain? Incitation à utiliser l’IA par </a:t>
            </a:r>
            <a:r>
              <a:rPr lang="fr-FR" sz="2400" dirty="0" err="1" smtClean="0"/>
              <a:t>securité</a:t>
            </a:r>
            <a:r>
              <a:rPr lang="fr-FR" sz="2400" dirty="0" smtClean="0"/>
              <a:t> </a:t>
            </a:r>
          </a:p>
          <a:p>
            <a:pPr lvl="1"/>
            <a:r>
              <a:rPr lang="fr-FR" sz="2000" dirty="0"/>
              <a:t>Dans le sepsis l’intelligence artificielle sauve des vies en alertant de la </a:t>
            </a:r>
            <a:r>
              <a:rPr lang="fr-FR" sz="2000" dirty="0" smtClean="0"/>
              <a:t>gravité</a:t>
            </a:r>
          </a:p>
          <a:p>
            <a:r>
              <a:rPr lang="fr-FR" sz="2400" dirty="0" smtClean="0"/>
              <a:t>Son impact sur le codage et donc le financement (CCMU), sur l’orientation des patients (gravité, consommation de soins)</a:t>
            </a:r>
          </a:p>
          <a:p>
            <a:r>
              <a:rPr lang="fr-FR" sz="2400" dirty="0" smtClean="0"/>
              <a:t>Avenir </a:t>
            </a:r>
            <a:r>
              <a:rPr lang="fr-FR" sz="2400" dirty="0"/>
              <a:t>: des data managers aux urgences? </a:t>
            </a:r>
          </a:p>
          <a:p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7782198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>
                <a:solidFill>
                  <a:schemeClr val="accent1"/>
                </a:solidFill>
              </a:rPr>
              <a:t>D’autres </a:t>
            </a:r>
            <a:r>
              <a:rPr lang="fr-FR" dirty="0" err="1" smtClean="0">
                <a:solidFill>
                  <a:schemeClr val="accent1"/>
                </a:solidFill>
              </a:rPr>
              <a:t>INnovations</a:t>
            </a:r>
            <a:r>
              <a:rPr lang="fr-FR" dirty="0" smtClean="0">
                <a:solidFill>
                  <a:schemeClr val="accent1"/>
                </a:solidFill>
              </a:rPr>
              <a:t>, Y pas que l’IA</a:t>
            </a:r>
            <a:endParaRPr lang="fr-FR" dirty="0">
              <a:solidFill>
                <a:schemeClr val="accent1"/>
              </a:solidFill>
            </a:endParaRPr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730438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313</TotalTime>
  <Words>687</Words>
  <Application>Microsoft Office PowerPoint</Application>
  <PresentationFormat>Affichage à l'écran (16:9)</PresentationFormat>
  <Paragraphs>107</Paragraphs>
  <Slides>14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Thème Office</vt:lpstr>
      <vt:lpstr>Présentation PowerPoint</vt:lpstr>
      <vt:lpstr>Contexte</vt:lpstr>
      <vt:lpstr>Le futur est inquietant</vt:lpstr>
      <vt:lpstr>Organisation</vt:lpstr>
      <vt:lpstr>Qu’attendre de l’IA</vt:lpstr>
      <vt:lpstr>Comment fonctionne l’IA</vt:lpstr>
      <vt:lpstr>De quoi a-t-on besoin? </vt:lpstr>
      <vt:lpstr>Discussion sur l’IA</vt:lpstr>
      <vt:lpstr>D’autres INnovations, Y pas que l’IA</vt:lpstr>
      <vt:lpstr>BED manager centralisé: l’exemple aux US (et au Mans)</vt:lpstr>
      <vt:lpstr>Dématerialisation et connexion </vt:lpstr>
      <vt:lpstr>Autres pistes</vt:lpstr>
      <vt:lpstr>Personnalisation</vt:lpstr>
      <vt:lpstr>Conclusion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Urgences du Futur : Affiner l’organisation du parcours patient grâce aux nouvelles technologies</dc:title>
  <dc:creator>Mathias Wargon</dc:creator>
  <cp:lastModifiedBy>Mathias Wargon</cp:lastModifiedBy>
  <cp:revision>28</cp:revision>
  <dcterms:created xsi:type="dcterms:W3CDTF">2022-10-06T08:08:07Z</dcterms:created>
  <dcterms:modified xsi:type="dcterms:W3CDTF">2022-10-06T15:04:10Z</dcterms:modified>
</cp:coreProperties>
</file>