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432" y="17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9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26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54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0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70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6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36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21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07DE3-825A-4D7C-B299-BD05E273A3FC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6D13-9FBB-48A4-AF29-E642E496B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200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latin typeface="+mn-lt"/>
                <a:ea typeface="Calibri"/>
                <a:cs typeface="Times New Roman"/>
              </a:rPr>
              <a:t>Le </a:t>
            </a:r>
            <a:r>
              <a:rPr lang="fr-FR" sz="800" b="1" dirty="0">
                <a:latin typeface="+mn-lt"/>
                <a:ea typeface="Calibri"/>
                <a:cs typeface="Times New Roman"/>
              </a:rPr>
              <a:t>CHBA Vannes – Auray </a:t>
            </a:r>
            <a:r>
              <a:rPr lang="fr-FR" sz="800" dirty="0">
                <a:latin typeface="+mn-lt"/>
                <a:ea typeface="Calibri"/>
                <a:cs typeface="Times New Roman"/>
              </a:rPr>
              <a:t>est un </a:t>
            </a:r>
            <a:r>
              <a:rPr lang="fr-FR" sz="800" dirty="0" smtClean="0">
                <a:latin typeface="+mn-lt"/>
                <a:ea typeface="Calibri"/>
                <a:cs typeface="Times New Roman"/>
              </a:rPr>
              <a:t>l’établissement support du </a:t>
            </a:r>
            <a:r>
              <a:rPr lang="fr-FR" sz="800" dirty="0">
                <a:latin typeface="+mn-lt"/>
                <a:ea typeface="Calibri"/>
                <a:cs typeface="Times New Roman"/>
              </a:rPr>
              <a:t>GHT Brocéliande Atlantique, </a:t>
            </a:r>
            <a:r>
              <a:rPr lang="fr-FR" sz="800" dirty="0" smtClean="0">
                <a:latin typeface="+mn-lt"/>
                <a:ea typeface="Calibri"/>
                <a:cs typeface="Times New Roman"/>
              </a:rPr>
              <a:t>et l’hôpital </a:t>
            </a:r>
            <a:r>
              <a:rPr lang="fr-FR" sz="800" dirty="0">
                <a:latin typeface="+mn-lt"/>
                <a:ea typeface="Calibri"/>
                <a:cs typeface="Times New Roman"/>
              </a:rPr>
              <a:t>de référence du </a:t>
            </a:r>
            <a:r>
              <a:rPr lang="fr-FR" sz="800" dirty="0" smtClean="0">
                <a:latin typeface="+mn-lt"/>
                <a:ea typeface="Calibri"/>
                <a:cs typeface="Times New Roman"/>
              </a:rPr>
              <a:t>département du </a:t>
            </a:r>
            <a:r>
              <a:rPr lang="fr-FR" sz="800" b="1" dirty="0">
                <a:latin typeface="+mn-lt"/>
                <a:ea typeface="Calibri"/>
                <a:cs typeface="Times New Roman"/>
              </a:rPr>
              <a:t>Morbihan (56)</a:t>
            </a:r>
            <a:r>
              <a:rPr lang="fr-FR" sz="800" dirty="0">
                <a:latin typeface="+mn-lt"/>
                <a:ea typeface="Calibri"/>
                <a:cs typeface="Times New Roman"/>
              </a:rPr>
              <a:t>,</a:t>
            </a:r>
            <a:r>
              <a:rPr lang="fr-FR" sz="800" b="1" dirty="0">
                <a:latin typeface="+mn-lt"/>
                <a:ea typeface="Calibri"/>
                <a:cs typeface="Times New Roman"/>
              </a:rPr>
              <a:t> </a:t>
            </a:r>
            <a:r>
              <a:rPr lang="fr-FR" sz="800" dirty="0">
                <a:latin typeface="+mn-lt"/>
                <a:ea typeface="Calibri"/>
                <a:cs typeface="Times New Roman"/>
              </a:rPr>
              <a:t>en Bretagne sud.</a:t>
            </a:r>
            <a:br>
              <a:rPr lang="fr-FR" sz="800" dirty="0">
                <a:latin typeface="+mn-lt"/>
                <a:ea typeface="Calibri"/>
                <a:cs typeface="Times New Roman"/>
              </a:rPr>
            </a:br>
            <a:r>
              <a:rPr lang="fr-FR" sz="800" dirty="0" smtClean="0">
                <a:latin typeface="+mn-lt"/>
                <a:ea typeface="Calibri"/>
                <a:cs typeface="Times New Roman"/>
              </a:rPr>
              <a:t/>
            </a:r>
            <a:br>
              <a:rPr lang="fr-FR" sz="800" dirty="0" smtClean="0">
                <a:latin typeface="+mn-lt"/>
                <a:ea typeface="Calibri"/>
                <a:cs typeface="Times New Roman"/>
              </a:rPr>
            </a:br>
            <a:r>
              <a:rPr lang="fr-FR" sz="800" dirty="0" smtClean="0">
                <a:latin typeface="+mn-lt"/>
                <a:ea typeface="Calibri"/>
                <a:cs typeface="Times New Roman"/>
              </a:rPr>
              <a:t>Il </a:t>
            </a:r>
            <a:r>
              <a:rPr lang="fr-FR" sz="800" dirty="0">
                <a:latin typeface="+mn-lt"/>
                <a:ea typeface="Calibri"/>
                <a:cs typeface="Times New Roman"/>
              </a:rPr>
              <a:t>est situé à proximité du centre-ville et du port de Vannes, au cœur du </a:t>
            </a:r>
            <a:r>
              <a:rPr lang="fr-FR" sz="800" b="1" dirty="0">
                <a:latin typeface="+mn-lt"/>
                <a:ea typeface="Calibri"/>
                <a:cs typeface="Times New Roman"/>
              </a:rPr>
              <a:t>Parc </a:t>
            </a:r>
            <a:r>
              <a:rPr lang="fr-FR" sz="800" b="1" dirty="0" smtClean="0">
                <a:latin typeface="+mn-lt"/>
                <a:ea typeface="Calibri"/>
                <a:cs typeface="Times New Roman"/>
              </a:rPr>
              <a:t>Naturel </a:t>
            </a:r>
            <a:r>
              <a:rPr lang="fr-FR" sz="800" b="1" dirty="0">
                <a:latin typeface="+mn-lt"/>
                <a:ea typeface="Calibri"/>
                <a:cs typeface="Times New Roman"/>
              </a:rPr>
              <a:t>Régional du Golfe du Morbihan</a:t>
            </a:r>
            <a:r>
              <a:rPr lang="fr-FR" sz="800" dirty="0">
                <a:latin typeface="+mn-lt"/>
                <a:ea typeface="Calibri"/>
                <a:cs typeface="Times New Roman"/>
              </a:rPr>
              <a:t>, à 2h30 de paris (LGV) et 1h de Rennes et Nantes. Ville attractive, bassin de population dynamique en pleine expansion, cadre de vie exceptionnel.</a:t>
            </a:r>
            <a:br>
              <a:rPr lang="fr-FR" sz="800" dirty="0">
                <a:latin typeface="+mn-lt"/>
                <a:ea typeface="Calibri"/>
                <a:cs typeface="Times New Roman"/>
              </a:rPr>
            </a:br>
            <a:endParaRPr lang="fr-FR" sz="800" dirty="0">
              <a:latin typeface="+mn-lt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298" y="980728"/>
            <a:ext cx="2834461" cy="1168948"/>
          </a:xfrm>
        </p:spPr>
      </p:pic>
      <p:pic>
        <p:nvPicPr>
          <p:cNvPr id="1026" name="Picture 2" descr="R:\Régulation\Dr BAREGE\BAXA\Gestion de carrière\Annonce CHBA\CBH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468052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609156"/>
              </p:ext>
            </p:extLst>
          </p:nvPr>
        </p:nvGraphicFramePr>
        <p:xfrm>
          <a:off x="6012160" y="6093296"/>
          <a:ext cx="1368152" cy="55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 bitmap" r:id="rId5" imgW="6973273" imgH="3038095" progId="Paint.Picture">
                  <p:embed/>
                </p:oleObj>
              </mc:Choice>
              <mc:Fallback>
                <p:oleObj name="Image bitmap" r:id="rId5" imgW="6973273" imgH="30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6093296"/>
                        <a:ext cx="1368152" cy="553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95535" y="2242251"/>
            <a:ext cx="8340741" cy="64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ea typeface="Calibri"/>
                <a:cs typeface="Times New Roman"/>
              </a:rPr>
              <a:t>Le Centre Hospitalier Bretagne Atlantique </a:t>
            </a:r>
            <a:r>
              <a:rPr lang="fr-FR" sz="1200" b="1" dirty="0" smtClean="0">
                <a:ea typeface="Calibri"/>
                <a:cs typeface="Times New Roman"/>
              </a:rPr>
              <a:t>recrute, au sein de la FMIH de territoire (Vannes – Ploërmel)</a:t>
            </a:r>
            <a:r>
              <a:rPr lang="fr-FR" sz="1200" b="1" dirty="0">
                <a:ea typeface="Calibri"/>
                <a:cs typeface="Times New Roman"/>
              </a:rPr>
              <a:t> : </a:t>
            </a:r>
            <a:endParaRPr lang="fr-FR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000" b="1" dirty="0">
                <a:ea typeface="Calibri"/>
                <a:cs typeface="Times New Roman"/>
              </a:rPr>
              <a:t>Des </a:t>
            </a:r>
            <a:r>
              <a:rPr lang="fr-FR" sz="1200" b="1" dirty="0">
                <a:ea typeface="Calibri"/>
                <a:cs typeface="Times New Roman"/>
              </a:rPr>
              <a:t>médecins </a:t>
            </a:r>
            <a:r>
              <a:rPr lang="fr-FR" sz="1200" b="1" u="sng" dirty="0">
                <a:ea typeface="Calibri"/>
                <a:cs typeface="Times New Roman"/>
              </a:rPr>
              <a:t>urgentistes</a:t>
            </a:r>
            <a:r>
              <a:rPr lang="fr-FR" sz="1200" b="1" dirty="0">
                <a:ea typeface="Calibri"/>
                <a:cs typeface="Times New Roman"/>
              </a:rPr>
              <a:t> </a:t>
            </a:r>
            <a:r>
              <a:rPr lang="fr-FR" sz="1000" b="1" dirty="0">
                <a:ea typeface="Calibri"/>
                <a:cs typeface="Times New Roman"/>
              </a:rPr>
              <a:t>(ou </a:t>
            </a:r>
            <a:r>
              <a:rPr lang="fr-FR" sz="1200" b="1" u="sng" dirty="0">
                <a:ea typeface="Calibri"/>
                <a:cs typeface="Times New Roman"/>
              </a:rPr>
              <a:t>généralistes</a:t>
            </a:r>
            <a:r>
              <a:rPr lang="fr-FR" sz="1000" b="1" dirty="0">
                <a:ea typeface="Calibri"/>
                <a:cs typeface="Times New Roman"/>
              </a:rPr>
              <a:t> </a:t>
            </a:r>
            <a:r>
              <a:rPr lang="fr-FR" sz="1000" b="1" dirty="0" smtClean="0">
                <a:ea typeface="Calibri"/>
                <a:cs typeface="Times New Roman"/>
              </a:rPr>
              <a:t>polyvalents)  pour ses </a:t>
            </a:r>
            <a:r>
              <a:rPr lang="fr-FR" sz="1000" b="1" dirty="0">
                <a:ea typeface="Calibri"/>
                <a:cs typeface="Times New Roman"/>
              </a:rPr>
              <a:t>service SAMU – SMUR – </a:t>
            </a:r>
            <a:r>
              <a:rPr lang="fr-FR" sz="1000" b="1" dirty="0" smtClean="0">
                <a:ea typeface="Calibri"/>
                <a:cs typeface="Times New Roman"/>
              </a:rPr>
              <a:t>Urgences,</a:t>
            </a:r>
            <a:endParaRPr lang="fr-FR" sz="1000" dirty="0">
              <a:ea typeface="Calibri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6856" y="2887556"/>
            <a:ext cx="8268733" cy="4192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a typeface="Calibri"/>
                <a:cs typeface="Times New Roman"/>
              </a:rPr>
              <a:t>d</a:t>
            </a:r>
            <a:r>
              <a:rPr lang="fr-FR" sz="800" dirty="0" smtClean="0">
                <a:ea typeface="Calibri"/>
                <a:cs typeface="Times New Roman"/>
              </a:rPr>
              <a:t>ans le cadre du </a:t>
            </a:r>
            <a:r>
              <a:rPr lang="fr-FR" sz="800" dirty="0">
                <a:ea typeface="Calibri"/>
                <a:cs typeface="Times New Roman"/>
              </a:rPr>
              <a:t>renforcement de son équipe (39 praticiens, 28.1 ETP) et de l’application de l’instruction du 10 juillet </a:t>
            </a:r>
            <a:r>
              <a:rPr lang="fr-FR" sz="800" dirty="0" smtClean="0">
                <a:ea typeface="Calibri"/>
                <a:cs typeface="Times New Roman"/>
              </a:rPr>
              <a:t>2015 </a:t>
            </a:r>
            <a:r>
              <a:rPr lang="fr-FR" sz="800" dirty="0">
                <a:ea typeface="Calibri"/>
                <a:cs typeface="Times New Roman"/>
              </a:rPr>
              <a:t>sur le temps de travail des urgentistes </a:t>
            </a:r>
            <a:r>
              <a:rPr lang="fr-FR" sz="800" dirty="0" smtClean="0">
                <a:ea typeface="Calibri"/>
                <a:cs typeface="Times New Roman"/>
              </a:rPr>
              <a:t>(12 </a:t>
            </a:r>
            <a:r>
              <a:rPr lang="fr-FR" sz="800" dirty="0">
                <a:ea typeface="Calibri"/>
                <a:cs typeface="Times New Roman"/>
              </a:rPr>
              <a:t>ETP à pourvoir).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dirty="0" smtClean="0">
                <a:ea typeface="Calibri"/>
                <a:cs typeface="Times New Roman"/>
              </a:rPr>
              <a:t>Le </a:t>
            </a:r>
            <a:r>
              <a:rPr lang="fr-FR" sz="800" dirty="0">
                <a:ea typeface="Calibri"/>
                <a:cs typeface="Times New Roman"/>
              </a:rPr>
              <a:t>service </a:t>
            </a:r>
            <a:r>
              <a:rPr lang="fr-FR" sz="800" dirty="0" smtClean="0">
                <a:ea typeface="Calibri"/>
                <a:cs typeface="Times New Roman"/>
              </a:rPr>
              <a:t>de Vannes est </a:t>
            </a:r>
            <a:r>
              <a:rPr lang="fr-FR" sz="800" dirty="0">
                <a:ea typeface="Calibri"/>
                <a:cs typeface="Times New Roman"/>
              </a:rPr>
              <a:t>constitué de plusieurs unités : Accueil et triage (IOA + MAO) / Médecine </a:t>
            </a:r>
            <a:r>
              <a:rPr lang="fr-FR" sz="800" dirty="0" smtClean="0">
                <a:ea typeface="Calibri"/>
                <a:cs typeface="Times New Roman"/>
              </a:rPr>
              <a:t>(8 </a:t>
            </a:r>
            <a:r>
              <a:rPr lang="fr-FR" sz="800" dirty="0">
                <a:ea typeface="Calibri"/>
                <a:cs typeface="Times New Roman"/>
              </a:rPr>
              <a:t>box) / Traumatologie adulte et pédiatrique (6 box) / </a:t>
            </a:r>
            <a:r>
              <a:rPr lang="fr-FR" sz="800" dirty="0" smtClean="0">
                <a:ea typeface="Calibri"/>
                <a:cs typeface="Times New Roman"/>
              </a:rPr>
              <a:t>SAUV (</a:t>
            </a:r>
            <a:r>
              <a:rPr lang="fr-FR" sz="800" dirty="0">
                <a:ea typeface="Calibri"/>
                <a:cs typeface="Times New Roman"/>
              </a:rPr>
              <a:t>3 </a:t>
            </a:r>
            <a:r>
              <a:rPr lang="fr-FR" sz="800" dirty="0" smtClean="0">
                <a:ea typeface="Calibri"/>
                <a:cs typeface="Times New Roman"/>
              </a:rPr>
              <a:t>places, salle neuve) / UHCD - UMO (8 + 8 </a:t>
            </a:r>
            <a:r>
              <a:rPr lang="fr-FR" sz="800" dirty="0">
                <a:ea typeface="Calibri"/>
                <a:cs typeface="Times New Roman"/>
              </a:rPr>
              <a:t>lits), jouxtant l’Unité Médico-Psychologique, la structure d’urgence pédiatrique, le service de radiologie (2 scanners, 2 IRM), l’USC-réanimation </a:t>
            </a:r>
            <a:r>
              <a:rPr lang="fr-FR" sz="800" dirty="0" smtClean="0">
                <a:ea typeface="Calibri"/>
                <a:cs typeface="Times New Roman"/>
              </a:rPr>
              <a:t>(20 lits</a:t>
            </a:r>
            <a:r>
              <a:rPr lang="fr-FR" sz="800" dirty="0">
                <a:ea typeface="Calibri"/>
                <a:cs typeface="Times New Roman"/>
              </a:rPr>
              <a:t>). Le Centre 15 et le SMUR sont situés à l’étage inférieur</a:t>
            </a:r>
            <a:r>
              <a:rPr lang="fr-FR" sz="800" dirty="0" smtClean="0">
                <a:ea typeface="Calibri"/>
                <a:cs typeface="Times New Roman"/>
              </a:rPr>
              <a:t>. </a:t>
            </a:r>
            <a:endParaRPr lang="fr-FR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a typeface="Calibri"/>
                <a:cs typeface="Times New Roman"/>
              </a:rPr>
              <a:t>Une démarche </a:t>
            </a:r>
            <a:r>
              <a:rPr lang="fr-FR" sz="800" dirty="0" smtClean="0">
                <a:ea typeface="Calibri"/>
                <a:cs typeface="Times New Roman"/>
              </a:rPr>
              <a:t>de restructuration du service est engagée, soutenue, </a:t>
            </a:r>
            <a:r>
              <a:rPr lang="fr-FR" sz="800" dirty="0">
                <a:ea typeface="Calibri"/>
                <a:cs typeface="Times New Roman"/>
              </a:rPr>
              <a:t>portant sur l’organisation </a:t>
            </a:r>
            <a:r>
              <a:rPr lang="fr-FR" sz="800" dirty="0" smtClean="0">
                <a:ea typeface="Calibri"/>
                <a:cs typeface="Times New Roman"/>
              </a:rPr>
              <a:t>interne, le lien avec la médecine post-urgences et </a:t>
            </a:r>
            <a:r>
              <a:rPr lang="fr-FR" sz="800" dirty="0">
                <a:ea typeface="Calibri"/>
                <a:cs typeface="Times New Roman"/>
              </a:rPr>
              <a:t>la fluidité du parcours du patient</a:t>
            </a:r>
            <a:r>
              <a:rPr lang="fr-FR" sz="800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u="sng" dirty="0" smtClean="0">
                <a:ea typeface="Calibri"/>
                <a:cs typeface="Times New Roman"/>
              </a:rPr>
              <a:t>Activité</a:t>
            </a:r>
            <a:r>
              <a:rPr lang="fr-FR" sz="800" dirty="0" smtClean="0">
                <a:ea typeface="Calibri"/>
                <a:cs typeface="Times New Roman"/>
              </a:rPr>
              <a:t> : 56000 </a:t>
            </a:r>
            <a:r>
              <a:rPr lang="fr-FR" sz="800" dirty="0">
                <a:ea typeface="Calibri"/>
                <a:cs typeface="Times New Roman"/>
              </a:rPr>
              <a:t>passages/an aux </a:t>
            </a:r>
            <a:r>
              <a:rPr lang="fr-FR" sz="800" dirty="0" smtClean="0">
                <a:ea typeface="Calibri"/>
                <a:cs typeface="Times New Roman"/>
              </a:rPr>
              <a:t>urgences, 3200 </a:t>
            </a:r>
            <a:r>
              <a:rPr lang="fr-FR" sz="800" dirty="0">
                <a:ea typeface="Calibri"/>
                <a:cs typeface="Times New Roman"/>
              </a:rPr>
              <a:t>sorties </a:t>
            </a:r>
            <a:r>
              <a:rPr lang="fr-FR" sz="800" dirty="0" smtClean="0">
                <a:ea typeface="Calibri"/>
                <a:cs typeface="Times New Roman"/>
              </a:rPr>
              <a:t>SMUR, 163</a:t>
            </a:r>
            <a:r>
              <a:rPr lang="fr-FR" sz="800" dirty="0">
                <a:ea typeface="Calibri"/>
                <a:cs typeface="Times New Roman"/>
              </a:rPr>
              <a:t> 000 dossiers de régulation </a:t>
            </a:r>
            <a:r>
              <a:rPr lang="fr-FR" sz="800" dirty="0" smtClean="0">
                <a:ea typeface="Calibri"/>
                <a:cs typeface="Times New Roman"/>
              </a:rPr>
              <a:t>SAMU. Plateau </a:t>
            </a:r>
            <a:r>
              <a:rPr lang="fr-FR" sz="800" dirty="0">
                <a:ea typeface="Calibri"/>
                <a:cs typeface="Times New Roman"/>
              </a:rPr>
              <a:t>technique de qualité : angioplastie 24h/24, radiologie interventionnelle (dont embolisation / </a:t>
            </a:r>
            <a:r>
              <a:rPr lang="fr-FR" sz="800" dirty="0" err="1">
                <a:ea typeface="Calibri"/>
                <a:cs typeface="Times New Roman"/>
              </a:rPr>
              <a:t>thrombectomie</a:t>
            </a:r>
            <a:r>
              <a:rPr lang="fr-FR" sz="800" dirty="0">
                <a:ea typeface="Calibri"/>
                <a:cs typeface="Times New Roman"/>
              </a:rPr>
              <a:t>), chirurgie vasculaire, 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u="sng" dirty="0" smtClean="0">
                <a:ea typeface="Calibri"/>
                <a:cs typeface="Times New Roman"/>
              </a:rPr>
              <a:t>Missions</a:t>
            </a:r>
            <a:r>
              <a:rPr lang="fr-FR" sz="800" dirty="0" smtClean="0">
                <a:ea typeface="Calibri"/>
                <a:cs typeface="Times New Roman"/>
              </a:rPr>
              <a:t> :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fr-FR" sz="800" dirty="0" smtClean="0">
                <a:ea typeface="Calibri"/>
                <a:cs typeface="Times New Roman"/>
              </a:rPr>
              <a:t>Activité </a:t>
            </a:r>
            <a:r>
              <a:rPr lang="fr-FR" sz="800" dirty="0">
                <a:ea typeface="Calibri"/>
                <a:cs typeface="Times New Roman"/>
              </a:rPr>
              <a:t>clinique variée et polyvalente avec possibilité d’exercice partagé : accueil des urgences médico-chirurgicales, </a:t>
            </a:r>
            <a:r>
              <a:rPr lang="fr-FR" sz="800" dirty="0" err="1">
                <a:ea typeface="Calibri"/>
                <a:cs typeface="Times New Roman"/>
              </a:rPr>
              <a:t>déchocage</a:t>
            </a:r>
            <a:r>
              <a:rPr lang="fr-FR" sz="800" dirty="0">
                <a:ea typeface="Calibri"/>
                <a:cs typeface="Times New Roman"/>
              </a:rPr>
              <a:t>, </a:t>
            </a:r>
            <a:r>
              <a:rPr lang="fr-FR" sz="800" dirty="0" smtClean="0">
                <a:ea typeface="Calibri"/>
                <a:cs typeface="Times New Roman"/>
              </a:rPr>
              <a:t>régulation </a:t>
            </a:r>
            <a:r>
              <a:rPr lang="fr-FR" sz="800" dirty="0">
                <a:ea typeface="Calibri"/>
                <a:cs typeface="Times New Roman"/>
              </a:rPr>
              <a:t>médicale, SMUR (terrestre, maritime, héliporté</a:t>
            </a:r>
            <a:r>
              <a:rPr lang="fr-FR" sz="800" dirty="0" smtClean="0">
                <a:ea typeface="Calibri"/>
                <a:cs typeface="Times New Roman"/>
              </a:rPr>
              <a:t>), médecine post-urgences (UHCD – UMO – </a:t>
            </a:r>
            <a:r>
              <a:rPr lang="fr-FR" sz="800" smtClean="0">
                <a:ea typeface="Calibri"/>
                <a:cs typeface="Times New Roman"/>
              </a:rPr>
              <a:t>Médecine polyvalente)</a:t>
            </a:r>
            <a:endParaRPr lang="fr-FR" sz="8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a typeface="Calibri"/>
                <a:cs typeface="Times New Roman"/>
              </a:rPr>
              <a:t>Possibilité de poste partagé avec le CH de Ploërmel (2 lignes de garde </a:t>
            </a:r>
            <a:r>
              <a:rPr lang="fr-FR" sz="800" dirty="0" smtClean="0">
                <a:ea typeface="Calibri"/>
                <a:cs typeface="Times New Roman"/>
              </a:rPr>
              <a:t>24h/24 + internes, </a:t>
            </a:r>
            <a:r>
              <a:rPr lang="fr-FR" sz="800" dirty="0">
                <a:ea typeface="Calibri"/>
                <a:cs typeface="Times New Roman"/>
              </a:rPr>
              <a:t>20000 passages et 600 sorties SMUR / an</a:t>
            </a:r>
            <a:r>
              <a:rPr lang="fr-FR" sz="800" dirty="0" smtClean="0">
                <a:ea typeface="Calibri"/>
                <a:cs typeface="Times New Roman"/>
              </a:rPr>
              <a:t>), éligible à la prime d’exercice </a:t>
            </a:r>
            <a:r>
              <a:rPr lang="fr-FR" sz="800" dirty="0" err="1" smtClean="0">
                <a:ea typeface="Calibri"/>
                <a:cs typeface="Times New Roman"/>
              </a:rPr>
              <a:t>terrritorial</a:t>
            </a:r>
            <a:endParaRPr lang="fr-FR" sz="8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a typeface="Calibri"/>
                <a:cs typeface="Times New Roman"/>
              </a:rPr>
              <a:t>Activité hors clinique valorisée </a:t>
            </a:r>
            <a:r>
              <a:rPr lang="fr-FR" sz="800" dirty="0" smtClean="0">
                <a:ea typeface="Calibri"/>
                <a:cs typeface="Times New Roman"/>
              </a:rPr>
              <a:t>(staffs bimensuels, </a:t>
            </a:r>
            <a:r>
              <a:rPr lang="fr-FR" sz="800" dirty="0">
                <a:ea typeface="Calibri"/>
                <a:cs typeface="Times New Roman"/>
              </a:rPr>
              <a:t>discussion de cas cliniques, enseignement et formation des internes, activité de recherche, actions de formation continue des personnels par simulation, participation aux groupes de travail </a:t>
            </a:r>
            <a:r>
              <a:rPr lang="fr-FR" sz="800" dirty="0" smtClean="0">
                <a:ea typeface="Calibri"/>
                <a:cs typeface="Times New Roman"/>
              </a:rPr>
              <a:t>pour </a:t>
            </a:r>
            <a:r>
              <a:rPr lang="fr-FR" sz="800" dirty="0">
                <a:ea typeface="Calibri"/>
                <a:cs typeface="Times New Roman"/>
              </a:rPr>
              <a:t>l’évolution du service, aux congrès du Collège de Médecine d’Urgence de Bretagne, aux instances de l’établissement, </a:t>
            </a:r>
            <a:r>
              <a:rPr lang="fr-FR" sz="800" dirty="0" err="1" smtClean="0">
                <a:ea typeface="Calibri"/>
                <a:cs typeface="Times New Roman"/>
              </a:rPr>
              <a:t>etc</a:t>
            </a:r>
            <a:r>
              <a:rPr lang="fr-FR" sz="800" dirty="0" smtClean="0">
                <a:ea typeface="Calibri"/>
                <a:cs typeface="Times New Roman"/>
              </a:rPr>
              <a:t>)</a:t>
            </a:r>
            <a:endParaRPr lang="fr-FR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u="sng" dirty="0">
                <a:ea typeface="Calibri"/>
                <a:cs typeface="Times New Roman"/>
              </a:rPr>
              <a:t>Conditions </a:t>
            </a:r>
            <a:r>
              <a:rPr lang="fr-FR" sz="800" u="sng" dirty="0" smtClean="0">
                <a:ea typeface="Calibri"/>
                <a:cs typeface="Times New Roman"/>
              </a:rPr>
              <a:t>d’exercice </a:t>
            </a:r>
            <a:r>
              <a:rPr lang="fr-FR" sz="800" dirty="0" smtClean="0">
                <a:ea typeface="Calibri"/>
                <a:cs typeface="Times New Roman"/>
              </a:rPr>
              <a:t>: Excellente </a:t>
            </a:r>
            <a:r>
              <a:rPr lang="fr-FR" sz="800" dirty="0">
                <a:ea typeface="Calibri"/>
                <a:cs typeface="Times New Roman"/>
              </a:rPr>
              <a:t>ambiance, </a:t>
            </a:r>
            <a:r>
              <a:rPr lang="fr-FR" sz="800" dirty="0" smtClean="0">
                <a:ea typeface="Calibri"/>
                <a:cs typeface="Times New Roman"/>
              </a:rPr>
              <a:t>équipes médicale et paramédicale dynamiques </a:t>
            </a:r>
            <a:r>
              <a:rPr lang="fr-FR" sz="800" dirty="0">
                <a:ea typeface="Calibri"/>
                <a:cs typeface="Times New Roman"/>
              </a:rPr>
              <a:t>et </a:t>
            </a:r>
            <a:r>
              <a:rPr lang="fr-FR" sz="800" dirty="0" smtClean="0">
                <a:ea typeface="Calibri"/>
                <a:cs typeface="Times New Roman"/>
              </a:rPr>
              <a:t>porteuses </a:t>
            </a:r>
            <a:r>
              <a:rPr lang="fr-FR" sz="800" dirty="0">
                <a:ea typeface="Calibri"/>
                <a:cs typeface="Times New Roman"/>
              </a:rPr>
              <a:t>de </a:t>
            </a:r>
            <a:r>
              <a:rPr lang="fr-FR" sz="800" dirty="0" smtClean="0">
                <a:ea typeface="Calibri"/>
                <a:cs typeface="Times New Roman"/>
              </a:rPr>
              <a:t>projets. Participation </a:t>
            </a:r>
            <a:r>
              <a:rPr lang="fr-FR" sz="800" dirty="0">
                <a:ea typeface="Calibri"/>
                <a:cs typeface="Times New Roman"/>
              </a:rPr>
              <a:t>à la </a:t>
            </a:r>
            <a:r>
              <a:rPr lang="fr-FR" sz="800" dirty="0" smtClean="0">
                <a:ea typeface="Calibri"/>
                <a:cs typeface="Times New Roman"/>
              </a:rPr>
              <a:t>demi-garde, garde </a:t>
            </a:r>
            <a:r>
              <a:rPr lang="fr-FR" sz="800" dirty="0">
                <a:ea typeface="Calibri"/>
                <a:cs typeface="Times New Roman"/>
              </a:rPr>
              <a:t>de nuit et week-end, rémunération au-delà des obligations de service sur la base du temps de travail </a:t>
            </a:r>
            <a:r>
              <a:rPr lang="fr-FR" sz="800" dirty="0" smtClean="0">
                <a:ea typeface="Calibri"/>
                <a:cs typeface="Times New Roman"/>
              </a:rPr>
              <a:t>additionnel. Statut </a:t>
            </a:r>
            <a:r>
              <a:rPr lang="fr-FR" sz="800" dirty="0">
                <a:ea typeface="Calibri"/>
                <a:cs typeface="Times New Roman"/>
              </a:rPr>
              <a:t>adaptable au profil du </a:t>
            </a:r>
            <a:r>
              <a:rPr lang="fr-FR" sz="800" dirty="0" smtClean="0">
                <a:ea typeface="Calibri"/>
                <a:cs typeface="Times New Roman"/>
              </a:rPr>
              <a:t>candidat.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u="sng" dirty="0" smtClean="0">
                <a:ea typeface="Calibri"/>
                <a:cs typeface="Times New Roman"/>
              </a:rPr>
              <a:t>Contact</a:t>
            </a:r>
            <a:r>
              <a:rPr lang="fr-FR" sz="800" dirty="0" smtClean="0">
                <a:ea typeface="Calibri"/>
                <a:cs typeface="Times New Roman"/>
              </a:rPr>
              <a:t> : </a:t>
            </a:r>
            <a:r>
              <a:rPr lang="fr-FR" sz="800" dirty="0" err="1" smtClean="0">
                <a:ea typeface="Calibri"/>
                <a:cs typeface="Times New Roman"/>
              </a:rPr>
              <a:t>Drs</a:t>
            </a:r>
            <a:r>
              <a:rPr lang="fr-FR" sz="800" dirty="0" smtClean="0">
                <a:ea typeface="Calibri"/>
                <a:cs typeface="Times New Roman"/>
              </a:rPr>
              <a:t> </a:t>
            </a:r>
            <a:r>
              <a:rPr lang="fr-FR" sz="800" dirty="0" err="1" smtClean="0">
                <a:ea typeface="Calibri"/>
                <a:cs typeface="Times New Roman"/>
              </a:rPr>
              <a:t>X.Barège</a:t>
            </a:r>
            <a:r>
              <a:rPr lang="fr-FR" sz="800" dirty="0" smtClean="0">
                <a:ea typeface="Calibri"/>
                <a:cs typeface="Times New Roman"/>
              </a:rPr>
              <a:t>, </a:t>
            </a:r>
            <a:r>
              <a:rPr lang="fr-FR" sz="800" dirty="0" err="1" smtClean="0">
                <a:ea typeface="Calibri"/>
                <a:cs typeface="Times New Roman"/>
              </a:rPr>
              <a:t>S.Béhar</a:t>
            </a:r>
            <a:r>
              <a:rPr lang="fr-FR" sz="800" dirty="0" smtClean="0">
                <a:ea typeface="Calibri"/>
                <a:cs typeface="Times New Roman"/>
              </a:rPr>
              <a:t>, </a:t>
            </a:r>
            <a:r>
              <a:rPr lang="fr-FR" sz="800" dirty="0" err="1" smtClean="0">
                <a:ea typeface="Calibri"/>
                <a:cs typeface="Times New Roman"/>
              </a:rPr>
              <a:t>C.Broche</a:t>
            </a:r>
            <a:r>
              <a:rPr lang="fr-FR" sz="800" dirty="0" smtClean="0">
                <a:ea typeface="Calibri"/>
                <a:cs typeface="Times New Roman"/>
              </a:rPr>
              <a:t>, </a:t>
            </a:r>
            <a:r>
              <a:rPr lang="fr-FR" sz="800" dirty="0" err="1" smtClean="0">
                <a:ea typeface="Calibri"/>
                <a:cs typeface="Times New Roman"/>
              </a:rPr>
              <a:t>E.Simon</a:t>
            </a:r>
            <a:r>
              <a:rPr lang="fr-FR" sz="800" dirty="0" smtClean="0">
                <a:ea typeface="Calibri"/>
                <a:cs typeface="Times New Roman"/>
              </a:rPr>
              <a:t> (</a:t>
            </a:r>
            <a:r>
              <a:rPr lang="fr-FR" sz="800" b="1" u="sng" dirty="0" smtClean="0">
                <a:solidFill>
                  <a:schemeClr val="accent1"/>
                </a:solidFill>
                <a:ea typeface="Calibri"/>
                <a:cs typeface="Times New Roman"/>
              </a:rPr>
              <a:t>recrumed.urgences-vannes@ch-bretagne-atlantique.fr</a:t>
            </a:r>
            <a:r>
              <a:rPr lang="fr-FR" sz="800" dirty="0" smtClean="0">
                <a:ea typeface="Calibri"/>
                <a:cs typeface="Times New Roman"/>
              </a:rPr>
              <a:t>)</a:t>
            </a:r>
            <a:r>
              <a:rPr lang="fr-FR" sz="800" i="1" dirty="0" smtClean="0">
                <a:ea typeface="Calibri"/>
                <a:cs typeface="Times New Roman"/>
              </a:rPr>
              <a:t> </a:t>
            </a:r>
            <a:endParaRPr lang="fr-FR" sz="800" i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0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Image bitmap</vt:lpstr>
      <vt:lpstr>Le CHBA Vannes – Auray est un l’établissement support du GHT Brocéliande Atlantique, et l’hôpital de référence du département du Morbihan (56), en Bretagne sud.  Il est situé à proximité du centre-ville et du port de Vannes, au cœur du Parc Naturel Régional du Golfe du Morbihan, à 2h30 de paris (LGV) et 1h de Rennes et Nantes. Ville attractive, bassin de population dynamique en pleine expansion, cadre de vie exceptionnel. </vt:lpstr>
    </vt:vector>
  </TitlesOfParts>
  <Company>CHBA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BAREGE Xavier</dc:creator>
  <cp:lastModifiedBy>Xavier BAREGE</cp:lastModifiedBy>
  <cp:revision>33</cp:revision>
  <dcterms:created xsi:type="dcterms:W3CDTF">2017-10-20T11:17:00Z</dcterms:created>
  <dcterms:modified xsi:type="dcterms:W3CDTF">2019-04-25T15:09:58Z</dcterms:modified>
</cp:coreProperties>
</file>