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3" r:id="rId9"/>
    <p:sldId id="270" r:id="rId10"/>
    <p:sldId id="265" r:id="rId11"/>
    <p:sldId id="264" r:id="rId12"/>
    <p:sldId id="266" r:id="rId13"/>
    <p:sldId id="269" r:id="rId14"/>
    <p:sldId id="267" r:id="rId15"/>
    <p:sldId id="276" r:id="rId16"/>
    <p:sldId id="268" r:id="rId17"/>
    <p:sldId id="271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28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4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08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11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44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76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41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46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98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948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05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24000">
              <a:schemeClr val="bg1">
                <a:lumMod val="99000"/>
                <a:lumOff val="1000"/>
                <a:alpha val="20000"/>
              </a:schemeClr>
            </a:gs>
            <a:gs pos="100000">
              <a:schemeClr val="bg1">
                <a:lumMod val="75000"/>
                <a:lumOff val="25000"/>
                <a:alpha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4D221-31E2-43B3-B778-A267804F31C2}" type="datetimeFigureOut">
              <a:rPr lang="fr-FR" smtClean="0"/>
              <a:t>15/10/2015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0FB6E-E4A1-4597-B659-4BB220BEB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55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71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Asthme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438275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Complexité des critères de gravité</a:t>
            </a:r>
          </a:p>
          <a:p>
            <a:r>
              <a:rPr lang="fr-FR" sz="3200" dirty="0" smtClean="0"/>
              <a:t>Facteurs anamnestiques, cliniques, </a:t>
            </a:r>
            <a:r>
              <a:rPr lang="fr-FR" sz="3200" dirty="0" err="1" smtClean="0"/>
              <a:t>envir</a:t>
            </a:r>
            <a:r>
              <a:rPr lang="fr-FR" sz="3200" baseline="30000" dirty="0" err="1" smtClean="0"/>
              <a:t>tx</a:t>
            </a:r>
            <a:r>
              <a:rPr lang="fr-FR" sz="3200" dirty="0" smtClean="0"/>
              <a:t>…</a:t>
            </a:r>
          </a:p>
          <a:p>
            <a:pPr marL="0" indent="0">
              <a:buNone/>
            </a:pPr>
            <a:endParaRPr lang="fr-FR" sz="3200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520700" y="3111500"/>
            <a:ext cx="7994650" cy="7493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Asthme aigu léger à modéré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936025" y="3763433"/>
            <a:ext cx="7164000" cy="7493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Asthme aigu grave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476025" y="4415366"/>
            <a:ext cx="6084000" cy="7493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Asthme aigu très grave (LTA)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764025" y="5067300"/>
            <a:ext cx="5508000" cy="7493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Asthme pré-mortel (NFA)</a:t>
            </a:r>
            <a:endParaRPr lang="fr-F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8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Asthme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438275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Complexité des critères de gravité</a:t>
            </a:r>
          </a:p>
          <a:p>
            <a:r>
              <a:rPr lang="fr-FR" sz="3200" dirty="0" smtClean="0"/>
              <a:t>Facteurs anamnestiques, cliniques, </a:t>
            </a:r>
            <a:r>
              <a:rPr lang="fr-FR" sz="3200" dirty="0" err="1" smtClean="0"/>
              <a:t>envir</a:t>
            </a:r>
            <a:r>
              <a:rPr lang="fr-FR" sz="3200" baseline="30000" dirty="0" err="1" smtClean="0"/>
              <a:t>tx</a:t>
            </a:r>
            <a:r>
              <a:rPr lang="fr-FR" sz="3200" dirty="0" smtClean="0"/>
              <a:t>…</a:t>
            </a:r>
          </a:p>
          <a:p>
            <a:pPr marL="0" indent="0">
              <a:buNone/>
            </a:pPr>
            <a:endParaRPr lang="fr-FR" sz="32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393"/>
          <a:stretch/>
        </p:blipFill>
        <p:spPr bwMode="auto">
          <a:xfrm>
            <a:off x="1092200" y="2953199"/>
            <a:ext cx="6911280" cy="38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966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Asthme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438275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Complexité des critères de gravité</a:t>
            </a:r>
          </a:p>
          <a:p>
            <a:r>
              <a:rPr lang="fr-FR" sz="3200" dirty="0" smtClean="0"/>
              <a:t>Facteurs anamnestiques, cliniques, </a:t>
            </a:r>
            <a:r>
              <a:rPr lang="fr-FR" sz="3200" dirty="0" err="1" smtClean="0"/>
              <a:t>envir</a:t>
            </a:r>
            <a:r>
              <a:rPr lang="fr-FR" sz="3200" baseline="30000" dirty="0" err="1" smtClean="0"/>
              <a:t>tx</a:t>
            </a:r>
            <a:r>
              <a:rPr lang="fr-FR" sz="3200" dirty="0" smtClean="0"/>
              <a:t>…</a:t>
            </a:r>
          </a:p>
          <a:p>
            <a:pPr marL="0" indent="0">
              <a:buNone/>
            </a:pPr>
            <a:endParaRPr lang="fr-FR" sz="32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393"/>
          <a:stretch/>
        </p:blipFill>
        <p:spPr bwMode="auto">
          <a:xfrm>
            <a:off x="1092200" y="2953199"/>
            <a:ext cx="6911280" cy="38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à coins arrondis 3"/>
          <p:cNvSpPr/>
          <p:nvPr/>
        </p:nvSpPr>
        <p:spPr>
          <a:xfrm rot="19986672">
            <a:off x="254000" y="3352800"/>
            <a:ext cx="7851080" cy="143510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 smtClean="0">
                <a:solidFill>
                  <a:srgbClr val="C00000"/>
                </a:solidFill>
              </a:rPr>
              <a:t>IMPARFAIT….</a:t>
            </a:r>
            <a:endParaRPr lang="fr-FR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Asthme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438275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Complexité des critères de gravité</a:t>
            </a:r>
          </a:p>
          <a:p>
            <a:r>
              <a:rPr lang="fr-FR" sz="3200" dirty="0" smtClean="0"/>
              <a:t>Facteurs anamnestiques, cliniques, </a:t>
            </a:r>
            <a:r>
              <a:rPr lang="fr-FR" sz="3200" dirty="0" err="1" smtClean="0"/>
              <a:t>envir</a:t>
            </a:r>
            <a:r>
              <a:rPr lang="fr-FR" sz="3200" baseline="30000" dirty="0" err="1" smtClean="0"/>
              <a:t>tx</a:t>
            </a:r>
            <a:r>
              <a:rPr lang="fr-FR" sz="3200" dirty="0" smtClean="0"/>
              <a:t>…</a:t>
            </a:r>
          </a:p>
          <a:p>
            <a:pPr marL="0" indent="0">
              <a:buNone/>
            </a:pPr>
            <a:endParaRPr lang="fr-FR" sz="32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393"/>
          <a:stretch/>
        </p:blipFill>
        <p:spPr bwMode="auto">
          <a:xfrm>
            <a:off x="1092200" y="2953199"/>
            <a:ext cx="6911280" cy="38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à coins arrondis 3"/>
          <p:cNvSpPr/>
          <p:nvPr/>
        </p:nvSpPr>
        <p:spPr>
          <a:xfrm rot="19986672">
            <a:off x="254000" y="3352800"/>
            <a:ext cx="7851080" cy="143510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 smtClean="0">
                <a:solidFill>
                  <a:srgbClr val="C00000"/>
                </a:solidFill>
              </a:rPr>
              <a:t>IMPARFAIT….</a:t>
            </a:r>
            <a:endParaRPr lang="fr-FR" sz="5400" b="1" dirty="0">
              <a:solidFill>
                <a:srgbClr val="C0000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33400" y="3784600"/>
            <a:ext cx="8128000" cy="11811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Apport du lactate à préciser... </a:t>
            </a:r>
          </a:p>
        </p:txBody>
      </p:sp>
    </p:spTree>
    <p:extLst>
      <p:ext uri="{BB962C8B-B14F-4D97-AF65-F5344CB8AC3E}">
        <p14:creationId xmlns:p14="http://schemas.microsoft.com/office/powerpoint/2010/main" val="9695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Asthme – Thérapeutique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5400" y="3035300"/>
            <a:ext cx="9055100" cy="75247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i="1" dirty="0" smtClean="0">
                <a:solidFill>
                  <a:schemeClr val="tx1"/>
                </a:solidFill>
              </a:rPr>
              <a:t>Rien de nouveau… Béta2 mimétiques</a:t>
            </a:r>
            <a:endParaRPr lang="fr-FR" sz="2800" i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90500" y="24511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err="1" smtClean="0">
                <a:solidFill>
                  <a:schemeClr val="tx1"/>
                </a:solidFill>
              </a:rPr>
              <a:t>Bronchodilatation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03200" y="16637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Oxygénothérapie raisonnée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8100" y="4470400"/>
            <a:ext cx="9055100" cy="939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i="1" dirty="0" err="1" smtClean="0">
                <a:solidFill>
                  <a:schemeClr val="tx1"/>
                </a:solidFill>
              </a:rPr>
              <a:t>Ipratopium</a:t>
            </a:r>
            <a:r>
              <a:rPr lang="fr-FR" sz="2800" i="1" dirty="0" smtClean="0">
                <a:solidFill>
                  <a:schemeClr val="tx1"/>
                </a:solidFill>
              </a:rPr>
              <a:t>  (jusqu’à 3 la 1</a:t>
            </a:r>
            <a:r>
              <a:rPr lang="fr-FR" sz="2800" i="1" baseline="30000" dirty="0" smtClean="0">
                <a:solidFill>
                  <a:schemeClr val="tx1"/>
                </a:solidFill>
              </a:rPr>
              <a:t>ère</a:t>
            </a:r>
            <a:r>
              <a:rPr lang="fr-FR" sz="2800" i="1" dirty="0" smtClean="0">
                <a:solidFill>
                  <a:schemeClr val="tx1"/>
                </a:solidFill>
              </a:rPr>
              <a:t> heure)</a:t>
            </a:r>
            <a:br>
              <a:rPr lang="fr-FR" sz="2800" i="1" dirty="0" smtClean="0">
                <a:solidFill>
                  <a:schemeClr val="tx1"/>
                </a:solidFill>
              </a:rPr>
            </a:br>
            <a:r>
              <a:rPr lang="fr-FR" sz="2800" i="1" dirty="0" smtClean="0">
                <a:solidFill>
                  <a:schemeClr val="tx1"/>
                </a:solidFill>
              </a:rPr>
              <a:t>Corticothérapie systémique 1mg/kg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03200" y="38862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Pour formes graves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8100" y="6045200"/>
            <a:ext cx="904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200" b="1" i="1" dirty="0" smtClean="0"/>
              <a:t>Pas de place pour Béta2 iv </a:t>
            </a:r>
            <a:r>
              <a:rPr lang="fr-FR" sz="2200" i="1" dirty="0" smtClean="0"/>
              <a:t>(sauf si voie inhalée impossible)</a:t>
            </a:r>
          </a:p>
          <a:p>
            <a:pPr algn="r"/>
            <a:r>
              <a:rPr lang="fr-FR" sz="2200" b="1" i="1" dirty="0" smtClean="0"/>
              <a:t>Sulfate de magnésium : </a:t>
            </a:r>
            <a:r>
              <a:rPr lang="fr-FR" sz="2200" i="1" dirty="0" smtClean="0"/>
              <a:t>pas en routine – en iv si mauvaise réponse initiale?</a:t>
            </a:r>
            <a:endParaRPr lang="fr-FR" sz="2200" i="1" dirty="0"/>
          </a:p>
        </p:txBody>
      </p:sp>
    </p:spTree>
    <p:extLst>
      <p:ext uri="{BB962C8B-B14F-4D97-AF65-F5344CB8AC3E}">
        <p14:creationId xmlns:p14="http://schemas.microsoft.com/office/powerpoint/2010/main" val="90551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Asthme – Thérapeutique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b="1" dirty="0"/>
              <a:t>Pas de place pour Béta2 iv </a:t>
            </a:r>
            <a:r>
              <a:rPr lang="fr-FR" b="1" i="1" dirty="0" smtClean="0"/>
              <a:t/>
            </a:r>
            <a:br>
              <a:rPr lang="fr-FR" b="1" i="1" dirty="0" smtClean="0"/>
            </a:br>
            <a:r>
              <a:rPr lang="fr-FR" i="1" dirty="0" smtClean="0"/>
              <a:t>(</a:t>
            </a:r>
            <a:r>
              <a:rPr lang="fr-FR" i="1" dirty="0"/>
              <a:t>sauf si voie inhalée impossible)</a:t>
            </a:r>
          </a:p>
          <a:p>
            <a:r>
              <a:rPr lang="fr-FR" sz="3200" b="1" dirty="0"/>
              <a:t>Sulfate de magnésium : </a:t>
            </a:r>
            <a:r>
              <a:rPr lang="fr-FR" b="1" i="1" dirty="0" smtClean="0"/>
              <a:t/>
            </a:r>
            <a:br>
              <a:rPr lang="fr-FR" b="1" i="1" dirty="0" smtClean="0"/>
            </a:br>
            <a:r>
              <a:rPr lang="fr-FR" i="1" dirty="0" smtClean="0"/>
              <a:t>pas </a:t>
            </a:r>
            <a:r>
              <a:rPr lang="fr-FR" i="1" dirty="0"/>
              <a:t>en routine </a:t>
            </a:r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i="1" dirty="0" smtClean="0"/>
              <a:t>en </a:t>
            </a:r>
            <a:r>
              <a:rPr lang="fr-FR" i="1" dirty="0"/>
              <a:t>iv si mauvaise réponse initiale</a:t>
            </a:r>
            <a:r>
              <a:rPr lang="fr-FR" i="1" dirty="0" smtClean="0"/>
              <a:t>?</a:t>
            </a:r>
          </a:p>
          <a:p>
            <a:r>
              <a:rPr lang="fr-FR" sz="3200" b="1" dirty="0" smtClean="0"/>
              <a:t>Adrénaline :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NON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60931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fr-FR" b="1" dirty="0" smtClean="0"/>
              <a:t>Asthme – Ventilation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5400" y="3035300"/>
            <a:ext cx="9055100" cy="2006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Peut s’envisager pour des patients très sélectionnés…</a:t>
            </a:r>
          </a:p>
          <a:p>
            <a:pPr algn="ctr"/>
            <a:r>
              <a:rPr lang="fr-FR" sz="2400" i="1" dirty="0" err="1" smtClean="0">
                <a:solidFill>
                  <a:schemeClr val="tx1"/>
                </a:solidFill>
              </a:rPr>
              <a:t>bronchodilatation</a:t>
            </a:r>
            <a:r>
              <a:rPr lang="fr-FR" sz="2400" i="1" dirty="0" smtClean="0">
                <a:solidFill>
                  <a:schemeClr val="tx1"/>
                </a:solidFill>
              </a:rPr>
              <a:t> - Prévenir l’IRA grave</a:t>
            </a:r>
          </a:p>
          <a:p>
            <a:pPr algn="ctr"/>
            <a:r>
              <a:rPr lang="fr-FR" sz="2400" i="1" dirty="0" smtClean="0">
                <a:solidFill>
                  <a:schemeClr val="tx1"/>
                </a:solidFill>
              </a:rPr>
              <a:t>Eviter l’intubation (avant les </a:t>
            </a:r>
            <a:r>
              <a:rPr lang="fr-FR" sz="2400" i="1" dirty="0" err="1" smtClean="0">
                <a:solidFill>
                  <a:schemeClr val="tx1"/>
                </a:solidFill>
              </a:rPr>
              <a:t>criteres</a:t>
            </a:r>
            <a:r>
              <a:rPr lang="fr-FR" sz="2400" i="1" dirty="0" smtClean="0">
                <a:solidFill>
                  <a:schemeClr val="tx1"/>
                </a:solidFill>
              </a:rPr>
              <a:t>!) - alternative à l’intubation?</a:t>
            </a:r>
          </a:p>
          <a:p>
            <a:pPr algn="ctr"/>
            <a:endParaRPr lang="fr-FR" sz="2400" i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90500" y="24511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VNI</a:t>
            </a:r>
            <a:endParaRPr lang="fr-F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83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fr-FR" b="1" dirty="0" smtClean="0"/>
              <a:t>Asthme – Ventilation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5400" y="3035300"/>
            <a:ext cx="9055100" cy="2006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Peut s’envisager pour des patients très sélectionnés…</a:t>
            </a:r>
          </a:p>
          <a:p>
            <a:pPr algn="ctr"/>
            <a:r>
              <a:rPr lang="fr-FR" sz="2400" i="1" dirty="0" err="1" smtClean="0">
                <a:solidFill>
                  <a:schemeClr val="tx1"/>
                </a:solidFill>
              </a:rPr>
              <a:t>bronchodilatation</a:t>
            </a:r>
            <a:r>
              <a:rPr lang="fr-FR" sz="2400" i="1" dirty="0" smtClean="0">
                <a:solidFill>
                  <a:schemeClr val="tx1"/>
                </a:solidFill>
              </a:rPr>
              <a:t> - Prévenir l’IRA grave</a:t>
            </a:r>
          </a:p>
          <a:p>
            <a:pPr algn="ctr"/>
            <a:r>
              <a:rPr lang="fr-FR" sz="2400" i="1" dirty="0" smtClean="0">
                <a:solidFill>
                  <a:schemeClr val="tx1"/>
                </a:solidFill>
              </a:rPr>
              <a:t>Eviter l’intubation (avant les </a:t>
            </a:r>
            <a:r>
              <a:rPr lang="fr-FR" sz="2400" i="1" dirty="0" err="1" smtClean="0">
                <a:solidFill>
                  <a:schemeClr val="tx1"/>
                </a:solidFill>
              </a:rPr>
              <a:t>criteres</a:t>
            </a:r>
            <a:r>
              <a:rPr lang="fr-FR" sz="2400" i="1" dirty="0" smtClean="0">
                <a:solidFill>
                  <a:schemeClr val="tx1"/>
                </a:solidFill>
              </a:rPr>
              <a:t>!) - alternative à l’intubation?</a:t>
            </a:r>
          </a:p>
          <a:p>
            <a:pPr algn="ctr"/>
            <a:endParaRPr lang="fr-FR" sz="2400" i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90500" y="24511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VNI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190500" y="2730500"/>
            <a:ext cx="8712200" cy="20701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Globalement pas de VNI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23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fr-FR" b="1" dirty="0" smtClean="0"/>
              <a:t>Asthme – Ventilation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5400" y="3035300"/>
            <a:ext cx="9055100" cy="13335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But : lutter contre hypoxémie - Hypercapnie permissive</a:t>
            </a:r>
          </a:p>
          <a:p>
            <a:pPr algn="ctr"/>
            <a:r>
              <a:rPr lang="fr-FR" sz="2800" dirty="0" err="1" smtClean="0">
                <a:solidFill>
                  <a:schemeClr val="tx1"/>
                </a:solidFill>
              </a:rPr>
              <a:t>Vt</a:t>
            </a:r>
            <a:r>
              <a:rPr lang="fr-FR" sz="2800" dirty="0" smtClean="0">
                <a:solidFill>
                  <a:schemeClr val="tx1"/>
                </a:solidFill>
              </a:rPr>
              <a:t> 4-6 ml/kg, FR 6-8, PEP 0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90500" y="24511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Ventilation mécanique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993900" y="5715000"/>
            <a:ext cx="6978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Kétamine pour l’induction et entretien</a:t>
            </a:r>
          </a:p>
          <a:p>
            <a:pPr algn="r"/>
            <a:r>
              <a:rPr lang="fr-FR" sz="3200" i="1" dirty="0" smtClean="0"/>
              <a:t>Curarisation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191443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Orientation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254000" y="2159000"/>
            <a:ext cx="2082800" cy="52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Near fatal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61683" y="2159000"/>
            <a:ext cx="2082800" cy="52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Life </a:t>
            </a:r>
            <a:r>
              <a:rPr lang="fr-FR" sz="2000" b="1" dirty="0" err="1" smtClean="0">
                <a:solidFill>
                  <a:schemeClr val="tx1"/>
                </a:solidFill>
              </a:rPr>
              <a:t>threatening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69366" y="2159000"/>
            <a:ext cx="2082800" cy="52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AAG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77050" y="2159000"/>
            <a:ext cx="2082800" cy="52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Modéré / léger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700" y="6096000"/>
            <a:ext cx="2082800" cy="52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Réanimation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875" y="6096000"/>
            <a:ext cx="2082800" cy="52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Salle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77050" y="6096000"/>
            <a:ext cx="2082800" cy="52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Domicile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413000" y="2997200"/>
            <a:ext cx="2207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Amélioration clinique</a:t>
            </a:r>
            <a:br>
              <a:rPr lang="fr-FR" dirty="0" smtClean="0"/>
            </a:br>
            <a:r>
              <a:rPr lang="fr-FR" dirty="0" smtClean="0"/>
              <a:t>et DEP &gt; 50%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584700" y="2997200"/>
            <a:ext cx="2207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Amélioration clinique</a:t>
            </a:r>
            <a:br>
              <a:rPr lang="fr-FR" dirty="0" smtClean="0"/>
            </a:br>
            <a:r>
              <a:rPr lang="fr-FR" dirty="0" smtClean="0"/>
              <a:t>et DEP &gt; 70%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946900" y="2997200"/>
            <a:ext cx="2207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Aggravation clinique</a:t>
            </a:r>
            <a:br>
              <a:rPr lang="fr-FR" dirty="0" smtClean="0"/>
            </a:br>
            <a:r>
              <a:rPr lang="fr-FR" dirty="0" smtClean="0"/>
              <a:t>et DEP &lt; 70%</a:t>
            </a:r>
            <a:endParaRPr lang="fr-FR" dirty="0"/>
          </a:p>
        </p:txBody>
      </p:sp>
      <p:cxnSp>
        <p:nvCxnSpPr>
          <p:cNvPr id="15" name="Connecteur droit avec flèche 14"/>
          <p:cNvCxnSpPr>
            <a:stCxn id="4" idx="2"/>
            <a:endCxn id="8" idx="0"/>
          </p:cNvCxnSpPr>
          <p:nvPr/>
        </p:nvCxnSpPr>
        <p:spPr>
          <a:xfrm>
            <a:off x="1295400" y="2679700"/>
            <a:ext cx="12700" cy="34163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1" idx="2"/>
          </p:cNvCxnSpPr>
          <p:nvPr/>
        </p:nvCxnSpPr>
        <p:spPr>
          <a:xfrm flipH="1">
            <a:off x="1447800" y="3643531"/>
            <a:ext cx="2069042" cy="24524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1" idx="2"/>
          </p:cNvCxnSpPr>
          <p:nvPr/>
        </p:nvCxnSpPr>
        <p:spPr>
          <a:xfrm>
            <a:off x="3516842" y="3643531"/>
            <a:ext cx="1103841" cy="24524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2" idx="2"/>
            <a:endCxn id="9" idx="0"/>
          </p:cNvCxnSpPr>
          <p:nvPr/>
        </p:nvCxnSpPr>
        <p:spPr>
          <a:xfrm flipH="1">
            <a:off x="4613275" y="3643531"/>
            <a:ext cx="1075267" cy="24524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H="1">
            <a:off x="5372100" y="3643531"/>
            <a:ext cx="2475443" cy="24524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12" idx="2"/>
            <a:endCxn id="10" idx="0"/>
          </p:cNvCxnSpPr>
          <p:nvPr/>
        </p:nvCxnSpPr>
        <p:spPr>
          <a:xfrm>
            <a:off x="5688542" y="3643531"/>
            <a:ext cx="2229908" cy="24524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13" idx="2"/>
          </p:cNvCxnSpPr>
          <p:nvPr/>
        </p:nvCxnSpPr>
        <p:spPr>
          <a:xfrm>
            <a:off x="8050742" y="3643531"/>
            <a:ext cx="22225" cy="24524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73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De quoi on parle?</a:t>
            </a:r>
            <a:endParaRPr lang="fr-FR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28650" y="5032374"/>
            <a:ext cx="8058150" cy="94932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Age, Tabac, Toux chronique, Atopie... </a:t>
            </a:r>
            <a:endParaRPr lang="fr-FR" sz="3200" dirty="0"/>
          </a:p>
        </p:txBody>
      </p:sp>
      <p:sp>
        <p:nvSpPr>
          <p:cNvPr id="5" name="Ellipse 4"/>
          <p:cNvSpPr/>
          <p:nvPr/>
        </p:nvSpPr>
        <p:spPr>
          <a:xfrm>
            <a:off x="4152900" y="2641600"/>
            <a:ext cx="4178300" cy="2057400"/>
          </a:xfrm>
          <a:prstGeom prst="ellipse">
            <a:avLst/>
          </a:prstGeom>
          <a:solidFill>
            <a:schemeClr val="bg1">
              <a:alpha val="44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</a:rPr>
              <a:t>BPCO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977900" y="2641600"/>
            <a:ext cx="4178300" cy="2057400"/>
          </a:xfrm>
          <a:prstGeom prst="ellipse">
            <a:avLst/>
          </a:prstGeom>
          <a:solidFill>
            <a:schemeClr val="bg1">
              <a:alpha val="4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</a:rPr>
              <a:t>ASTHME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 rot="19582911">
            <a:off x="820486" y="2223052"/>
            <a:ext cx="2664000" cy="7239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Réversibilité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 rot="2058093">
            <a:off x="5935115" y="2212286"/>
            <a:ext cx="2664000" cy="7239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30% non tabagique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984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8800" dirty="0" smtClean="0">
                <a:solidFill>
                  <a:schemeClr val="bg1">
                    <a:lumMod val="50000"/>
                  </a:schemeClr>
                </a:solidFill>
              </a:rPr>
              <a:t>MERCI</a:t>
            </a:r>
            <a:endParaRPr lang="fr-FR" sz="8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53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Un peu de </a:t>
            </a:r>
            <a:r>
              <a:rPr lang="fr-FR" b="1" dirty="0" err="1" smtClean="0"/>
              <a:t>physiopath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50800" y="3492500"/>
            <a:ext cx="9042400" cy="1066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BPCO souvent associé à une autre cause de dyspnée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946400" y="4457700"/>
            <a:ext cx="6083300" cy="1041400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dirty="0" smtClean="0">
                <a:solidFill>
                  <a:schemeClr val="tx1"/>
                </a:solidFill>
              </a:rPr>
              <a:t>Souvent insuffisance cardiaque gauche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dirty="0" smtClean="0">
                <a:solidFill>
                  <a:schemeClr val="tx1"/>
                </a:solidFill>
              </a:rPr>
              <a:t>Hémodilution après traitement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0800" y="2032000"/>
            <a:ext cx="9042400" cy="1066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Particularité de l’arrêt cardiaque de l’asthme aigu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62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La régulation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200" b="1" dirty="0" smtClean="0"/>
              <a:t>Avis d’experts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 Attention au trouble de conscience, somnolence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 Faire parler le patient si possible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b="1" dirty="0"/>
          </a:p>
          <a:p>
            <a:pPr marL="0" indent="0">
              <a:buNone/>
            </a:pPr>
            <a:r>
              <a:rPr lang="fr-FR" sz="3200" b="1" dirty="0" smtClean="0"/>
              <a:t>Crise d’asthme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 Littérature en faveur de la médicalisation</a:t>
            </a: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8900" y="4775200"/>
            <a:ext cx="8940800" cy="1066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UMH pour tout asthme qui appelle pour dyspnée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223000" y="5727700"/>
            <a:ext cx="2806700" cy="698500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dirty="0" smtClean="0">
                <a:solidFill>
                  <a:schemeClr val="tx1"/>
                </a:solidFill>
              </a:rPr>
              <a:t>En théorie… </a:t>
            </a:r>
          </a:p>
        </p:txBody>
      </p:sp>
    </p:spTree>
    <p:extLst>
      <p:ext uri="{BB962C8B-B14F-4D97-AF65-F5344CB8AC3E}">
        <p14:creationId xmlns:p14="http://schemas.microsoft.com/office/powerpoint/2010/main" val="35347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BPCO - ventilation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8900" y="2311400"/>
            <a:ext cx="8940800" cy="1066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Oui mais moins grave que l’hypoxie!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90500" y="19050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Hypercapnie induite par l’O2 :</a:t>
            </a:r>
            <a:endParaRPr lang="fr-FR" sz="32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1600" y="4165600"/>
            <a:ext cx="8940800" cy="172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Echec de VNI non délétère chez le chronique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Coma : Contre-indication relative (indication?) 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3200" y="37592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VNI si pH &lt; 7.35</a:t>
            </a:r>
            <a:endParaRPr lang="fr-FR" sz="3200" b="1" dirty="0"/>
          </a:p>
        </p:txBody>
      </p:sp>
      <p:sp>
        <p:nvSpPr>
          <p:cNvPr id="8" name="Ellipse 7"/>
          <p:cNvSpPr/>
          <p:nvPr/>
        </p:nvSpPr>
        <p:spPr>
          <a:xfrm>
            <a:off x="3733800" y="5588000"/>
            <a:ext cx="5321300" cy="9525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Réévaluation à 30’ – 1h</a:t>
            </a:r>
          </a:p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Surtout sur FR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9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BPCO - ventilation</a:t>
            </a:r>
            <a:endParaRPr lang="fr-FR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1600" y="2755900"/>
            <a:ext cx="8940800" cy="2667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 smtClean="0">
                <a:solidFill>
                  <a:schemeClr val="tx1"/>
                </a:solidFill>
              </a:rPr>
              <a:t>Trigger inspiratoire : le + sensible, sans auto-</a:t>
            </a:r>
            <a:r>
              <a:rPr lang="fr-FR" sz="2800" dirty="0" err="1" smtClean="0">
                <a:solidFill>
                  <a:schemeClr val="tx1"/>
                </a:solidFill>
              </a:rPr>
              <a:t>déclench</a:t>
            </a:r>
            <a:r>
              <a:rPr lang="fr-FR" sz="2800" baseline="30000" dirty="0" err="1" smtClean="0">
                <a:solidFill>
                  <a:schemeClr val="tx1"/>
                </a:solidFill>
              </a:rPr>
              <a:t>t</a:t>
            </a:r>
            <a:endParaRPr lang="fr-FR" sz="2800" baseline="30000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 smtClean="0">
                <a:solidFill>
                  <a:schemeClr val="tx1"/>
                </a:solidFill>
              </a:rPr>
              <a:t>Pente forte et rapide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 smtClean="0">
                <a:solidFill>
                  <a:schemeClr val="tx1"/>
                </a:solidFill>
              </a:rPr>
              <a:t>Aide inspiratoire : 8mmHg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 smtClean="0">
                <a:solidFill>
                  <a:schemeClr val="tx1"/>
                </a:solidFill>
              </a:rPr>
              <a:t>PEP : 4-5 </a:t>
            </a:r>
            <a:r>
              <a:rPr lang="fr-FR" sz="2800" dirty="0" err="1" smtClean="0">
                <a:solidFill>
                  <a:schemeClr val="tx1"/>
                </a:solidFill>
              </a:rPr>
              <a:t>mmHg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03200" y="23495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Quels réglages?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74443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BPCO – Thérapeutique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8900" y="2311400"/>
            <a:ext cx="8940800" cy="1981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Oui pour les patients qui sortent (40mg 5j)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Bénéfice moins clair pour patients graves</a:t>
            </a:r>
            <a:r>
              <a:rPr lang="fr-FR" sz="2400" dirty="0" smtClean="0">
                <a:solidFill>
                  <a:schemeClr val="tx1"/>
                </a:solidFill>
              </a:rPr>
              <a:t/>
            </a:r>
            <a:br>
              <a:rPr lang="fr-FR" sz="2400" dirty="0" smtClean="0">
                <a:solidFill>
                  <a:schemeClr val="tx1"/>
                </a:solidFill>
              </a:rPr>
            </a:br>
            <a:r>
              <a:rPr lang="fr-FR" sz="2400" dirty="0" smtClean="0">
                <a:solidFill>
                  <a:schemeClr val="tx1"/>
                </a:solidFill>
              </a:rPr>
              <a:t>(</a:t>
            </a:r>
            <a:r>
              <a:rPr lang="fr-FR" sz="2400" i="1" dirty="0" smtClean="0">
                <a:solidFill>
                  <a:schemeClr val="tx1"/>
                </a:solidFill>
              </a:rPr>
              <a:t>amélioration clinique, etc. mais rien sur mortalité)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90500" y="19050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Corticothérapie systémique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7500" y="4813300"/>
            <a:ext cx="8610600" cy="172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u="sng" dirty="0" err="1" smtClean="0">
                <a:solidFill>
                  <a:schemeClr val="tx1"/>
                </a:solidFill>
              </a:rPr>
              <a:t>Reco</a:t>
            </a:r>
            <a:r>
              <a:rPr lang="fr-FR" sz="3200" b="1" u="sng" dirty="0" smtClean="0">
                <a:solidFill>
                  <a:schemeClr val="tx1"/>
                </a:solidFill>
              </a:rPr>
              <a:t> SPLF 2015 :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Ne recommande pas utilisation systématique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i="1" dirty="0" smtClean="0">
                <a:solidFill>
                  <a:schemeClr val="tx1"/>
                </a:solidFill>
              </a:rPr>
              <a:t>au cas par cas… score DECAF?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BPCO – Thérapeutique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5400" y="2857500"/>
            <a:ext cx="9055100" cy="19431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En cas de foyer…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et pour les exacerbations sévères / comorbidités graves</a:t>
            </a:r>
            <a:endParaRPr lang="fr-FR" sz="2800" dirty="0">
              <a:solidFill>
                <a:schemeClr val="tx1"/>
              </a:solidFill>
            </a:endParaRPr>
          </a:p>
          <a:p>
            <a:pPr algn="ctr"/>
            <a:endParaRPr lang="fr-FR" sz="2400" dirty="0" smtClean="0">
              <a:solidFill>
                <a:schemeClr val="tx1"/>
              </a:solidFill>
            </a:endParaRPr>
          </a:p>
          <a:p>
            <a:pPr algn="ctr"/>
            <a:r>
              <a:rPr lang="fr-FR" sz="2400" i="1" dirty="0" smtClean="0">
                <a:solidFill>
                  <a:schemeClr val="tx1"/>
                </a:solidFill>
              </a:rPr>
              <a:t>Pas tranché pour les biomarqueurs</a:t>
            </a:r>
            <a:endParaRPr lang="fr-FR" sz="2400" i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90500" y="2451100"/>
            <a:ext cx="5499100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Antibiotique</a:t>
            </a:r>
            <a:endParaRPr lang="fr-F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9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Particularités du pré-hospitalier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2870199"/>
            <a:ext cx="7886700" cy="3306763"/>
          </a:xfrm>
        </p:spPr>
        <p:txBody>
          <a:bodyPr>
            <a:normAutofit/>
          </a:bodyPr>
          <a:lstStyle/>
          <a:p>
            <a:r>
              <a:rPr lang="fr-FR" sz="3200" dirty="0" smtClean="0"/>
              <a:t>Pas d’argument fort pour débuter VNI </a:t>
            </a:r>
            <a:r>
              <a:rPr lang="fr-FR" sz="3200" dirty="0" err="1" smtClean="0"/>
              <a:t>préH</a:t>
            </a:r>
            <a:endParaRPr lang="fr-FR" sz="3200" dirty="0" smtClean="0"/>
          </a:p>
          <a:p>
            <a:r>
              <a:rPr lang="fr-FR" sz="3200" dirty="0" smtClean="0"/>
              <a:t>Expérience et environnement adapté</a:t>
            </a:r>
          </a:p>
          <a:p>
            <a:endParaRPr lang="fr-FR" sz="3200" dirty="0"/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96024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462</Words>
  <Application>Microsoft Office PowerPoint</Application>
  <PresentationFormat>Affichage à l'écran (4:3)</PresentationFormat>
  <Paragraphs>108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Wingdings</vt:lpstr>
      <vt:lpstr>Thème Office</vt:lpstr>
      <vt:lpstr>Présentation PowerPoint</vt:lpstr>
      <vt:lpstr>De quoi on parle?</vt:lpstr>
      <vt:lpstr>Un peu de physiopath</vt:lpstr>
      <vt:lpstr>La régulation</vt:lpstr>
      <vt:lpstr>BPCO - ventilation</vt:lpstr>
      <vt:lpstr>BPCO - ventilation</vt:lpstr>
      <vt:lpstr>BPCO – Thérapeutique</vt:lpstr>
      <vt:lpstr>BPCO – Thérapeutique</vt:lpstr>
      <vt:lpstr>Particularités du pré-hospitalier</vt:lpstr>
      <vt:lpstr>Asthme</vt:lpstr>
      <vt:lpstr>Asthme</vt:lpstr>
      <vt:lpstr>Asthme</vt:lpstr>
      <vt:lpstr>Asthme</vt:lpstr>
      <vt:lpstr>Asthme – Thérapeutique</vt:lpstr>
      <vt:lpstr>Asthme – Thérapeutique</vt:lpstr>
      <vt:lpstr>Asthme – Ventilation</vt:lpstr>
      <vt:lpstr>Asthme – Ventilation</vt:lpstr>
      <vt:lpstr>Asthme – Ventilation</vt:lpstr>
      <vt:lpstr>Orientation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Yonathan Freund</dc:creator>
  <cp:lastModifiedBy>Yonathan Freund</cp:lastModifiedBy>
  <cp:revision>36</cp:revision>
  <dcterms:created xsi:type="dcterms:W3CDTF">2015-10-15T07:09:29Z</dcterms:created>
  <dcterms:modified xsi:type="dcterms:W3CDTF">2015-10-15T15:25:39Z</dcterms:modified>
</cp:coreProperties>
</file>