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87" r:id="rId4"/>
    <p:sldId id="261" r:id="rId5"/>
    <p:sldId id="264" r:id="rId6"/>
    <p:sldId id="267" r:id="rId7"/>
    <p:sldId id="271" r:id="rId8"/>
    <p:sldId id="288" r:id="rId9"/>
    <p:sldId id="278" r:id="rId10"/>
    <p:sldId id="289" r:id="rId11"/>
    <p:sldId id="285" r:id="rId12"/>
    <p:sldId id="29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1" d="100"/>
          <a:sy n="51" d="100"/>
        </p:scale>
        <p:origin x="1256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4212" y="1188720"/>
            <a:ext cx="8001000" cy="246888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Atelier 4</a:t>
            </a: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traumatisme thoracique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>
                <a:solidFill>
                  <a:schemeClr val="tx1"/>
                </a:solidFill>
              </a:rPr>
              <a:t>Experts			</a:t>
            </a:r>
            <a:r>
              <a:rPr lang="fr-FR" dirty="0" err="1" smtClean="0">
                <a:solidFill>
                  <a:schemeClr val="tx1"/>
                </a:solidFill>
              </a:rPr>
              <a:t>L.Ducros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P.Michelet</a:t>
            </a:r>
            <a:endParaRPr lang="fr-FR" dirty="0" smtClean="0">
              <a:solidFill>
                <a:schemeClr val="tx1"/>
              </a:solidFill>
            </a:endParaRPr>
          </a:p>
          <a:p>
            <a:endParaRPr lang="fr-FR" dirty="0" smtClean="0">
              <a:solidFill>
                <a:schemeClr val="tx1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Animateurs 	</a:t>
            </a:r>
            <a:r>
              <a:rPr lang="fr-FR" dirty="0" err="1" smtClean="0">
                <a:solidFill>
                  <a:schemeClr val="tx1"/>
                </a:solidFill>
              </a:rPr>
              <a:t>P.Banwarth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K.Tazarourte</a:t>
            </a:r>
            <a:endParaRPr lang="fr-FR" dirty="0" smtClean="0">
              <a:solidFill>
                <a:schemeClr val="tx1"/>
              </a:solidFill>
            </a:endParaRPr>
          </a:p>
          <a:p>
            <a:endParaRPr lang="fr-FR" dirty="0" smtClean="0">
              <a:solidFill>
                <a:schemeClr val="tx1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Rapporteur 	</a:t>
            </a:r>
            <a:r>
              <a:rPr lang="fr-FR" dirty="0" err="1" smtClean="0">
                <a:solidFill>
                  <a:schemeClr val="tx1"/>
                </a:solidFill>
              </a:rPr>
              <a:t>E.Querellou</a:t>
            </a:r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www.sfmu.mcocongres.com/images/bandeausfm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8016"/>
            <a:ext cx="12192000" cy="2002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312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9972" y="1024128"/>
            <a:ext cx="9410764" cy="558698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altLang="fr-FR" i="1" dirty="0" smtClean="0">
              <a:solidFill>
                <a:schemeClr val="bg1"/>
              </a:solidFill>
              <a:ea typeface="ＭＳ Ｐゴシック" pitchFamily="-107" charset="-128"/>
            </a:endParaRPr>
          </a:p>
          <a:p>
            <a:r>
              <a:rPr lang="fr-FR" altLang="fr-FR" sz="1800" i="1" dirty="0" smtClean="0">
                <a:solidFill>
                  <a:schemeClr val="tx1"/>
                </a:solidFill>
                <a:ea typeface="ＭＳ Ｐゴシック" pitchFamily="-107" charset="-128"/>
              </a:rPr>
              <a:t>Instabilité </a:t>
            </a:r>
            <a:r>
              <a:rPr lang="fr-FR" altLang="fr-FR" sz="1800" i="1" dirty="0">
                <a:solidFill>
                  <a:schemeClr val="tx1"/>
                </a:solidFill>
                <a:ea typeface="ＭＳ Ｐゴシック" pitchFamily="-107" charset="-128"/>
              </a:rPr>
              <a:t>hémodynamique et </a:t>
            </a:r>
            <a:r>
              <a:rPr lang="fr-FR" altLang="fr-FR" sz="1800" i="1" dirty="0" smtClean="0">
                <a:solidFill>
                  <a:schemeClr val="tx1"/>
                </a:solidFill>
                <a:ea typeface="ＭＳ Ｐゴシック" pitchFamily="-107" charset="-128"/>
              </a:rPr>
              <a:t>saignement </a:t>
            </a:r>
            <a:r>
              <a:rPr lang="fr-FR" altLang="fr-FR" sz="1800" i="1" dirty="0" err="1">
                <a:solidFill>
                  <a:schemeClr val="tx1"/>
                </a:solidFill>
                <a:ea typeface="ＭＳ Ｐゴシック" pitchFamily="-107" charset="-128"/>
              </a:rPr>
              <a:t>intrathoracique</a:t>
            </a:r>
            <a:r>
              <a:rPr lang="fr-FR" altLang="fr-FR" sz="1800" i="1" dirty="0">
                <a:solidFill>
                  <a:schemeClr val="tx1"/>
                </a:solidFill>
                <a:ea typeface="ＭＳ Ｐゴシック" pitchFamily="-107" charset="-128"/>
              </a:rPr>
              <a:t> actif </a:t>
            </a:r>
            <a:r>
              <a:rPr lang="fr-FR" altLang="fr-FR" sz="1800" i="1" dirty="0" smtClean="0">
                <a:solidFill>
                  <a:schemeClr val="tx1"/>
                </a:solidFill>
                <a:ea typeface="ＭＳ Ｐゴシック" pitchFamily="-107" charset="-128"/>
              </a:rPr>
              <a:t>en </a:t>
            </a:r>
            <a:r>
              <a:rPr lang="fr-FR" altLang="fr-FR" sz="1800" i="1" dirty="0">
                <a:solidFill>
                  <a:schemeClr val="tx1"/>
                </a:solidFill>
                <a:ea typeface="ＭＳ Ｐゴシック" pitchFamily="-107" charset="-128"/>
              </a:rPr>
              <a:t>l’absence d’autre cause de saignement</a:t>
            </a:r>
            <a:r>
              <a:rPr lang="fr-FR" altLang="fr-FR" sz="1800" i="1" dirty="0" smtClean="0">
                <a:solidFill>
                  <a:schemeClr val="tx1"/>
                </a:solidFill>
                <a:ea typeface="ＭＳ Ｐゴシック" pitchFamily="-107" charset="-128"/>
              </a:rPr>
              <a:t>.</a:t>
            </a:r>
            <a:r>
              <a:rPr lang="fr-FR" altLang="fr-FR" sz="1800" i="1" dirty="0">
                <a:solidFill>
                  <a:schemeClr val="tx1"/>
                </a:solidFill>
                <a:ea typeface="ＭＳ Ｐゴシック" pitchFamily="-107" charset="-128"/>
              </a:rPr>
              <a:t> </a:t>
            </a:r>
          </a:p>
          <a:p>
            <a:pPr lvl="2"/>
            <a:r>
              <a:rPr lang="fr-FR" altLang="fr-FR" sz="1800" i="1" dirty="0">
                <a:solidFill>
                  <a:schemeClr val="tx1"/>
                </a:solidFill>
                <a:ea typeface="ヒラギノ角ゴ Pro W3" pitchFamily="-107" charset="-128"/>
              </a:rPr>
              <a:t>Notion d’avis chirurgical spécialisé rapide</a:t>
            </a:r>
          </a:p>
          <a:p>
            <a:pPr lvl="2"/>
            <a:r>
              <a:rPr lang="fr-FR" altLang="fr-FR" sz="1800" i="1" dirty="0">
                <a:solidFill>
                  <a:schemeClr val="tx1"/>
                </a:solidFill>
                <a:ea typeface="ヒラギノ角ゴ Pro W3" pitchFamily="-107" charset="-128"/>
              </a:rPr>
              <a:t>Prévention de la </a:t>
            </a:r>
            <a:r>
              <a:rPr lang="fr-FR" altLang="fr-FR" sz="1800" i="1" dirty="0" err="1" smtClean="0">
                <a:solidFill>
                  <a:schemeClr val="tx1"/>
                </a:solidFill>
                <a:ea typeface="ヒラギノ角ゴ Pro W3" pitchFamily="-107" charset="-128"/>
              </a:rPr>
              <a:t>coagulopathie</a:t>
            </a:r>
            <a:endParaRPr lang="fr-FR" altLang="fr-FR" sz="1800" i="1" dirty="0" smtClean="0">
              <a:solidFill>
                <a:schemeClr val="tx1"/>
              </a:solidFill>
              <a:ea typeface="ヒラギノ角ゴ Pro W3" pitchFamily="-107" charset="-128"/>
            </a:endParaRPr>
          </a:p>
          <a:p>
            <a:pPr lvl="2"/>
            <a:endParaRPr lang="fr-FR" altLang="fr-FR" sz="1800" dirty="0">
              <a:solidFill>
                <a:schemeClr val="tx1"/>
              </a:solidFill>
              <a:ea typeface="ヒラギノ角ゴ Pro W3" pitchFamily="-107" charset="-128"/>
            </a:endParaRPr>
          </a:p>
          <a:p>
            <a:r>
              <a:rPr lang="fr-FR" altLang="fr-FR" sz="1800" i="1" dirty="0">
                <a:solidFill>
                  <a:schemeClr val="tx1"/>
                </a:solidFill>
                <a:ea typeface="ＭＳ Ｐゴシック" pitchFamily="-107" charset="-128"/>
              </a:rPr>
              <a:t>S</a:t>
            </a:r>
            <a:r>
              <a:rPr lang="fr-FR" altLang="fr-FR" sz="1800" i="1" dirty="0" smtClean="0">
                <a:solidFill>
                  <a:schemeClr val="tx1"/>
                </a:solidFill>
                <a:ea typeface="ＭＳ Ｐゴシック" pitchFamily="-107" charset="-128"/>
              </a:rPr>
              <a:t>tabilité </a:t>
            </a:r>
            <a:r>
              <a:rPr lang="fr-FR" altLang="fr-FR" sz="1800" i="1" dirty="0">
                <a:solidFill>
                  <a:schemeClr val="tx1"/>
                </a:solidFill>
                <a:ea typeface="ＭＳ Ｐゴシック" pitchFamily="-107" charset="-128"/>
              </a:rPr>
              <a:t>hémodynamique </a:t>
            </a:r>
            <a:r>
              <a:rPr lang="fr-FR" altLang="fr-FR" sz="1800" i="1" dirty="0" smtClean="0">
                <a:solidFill>
                  <a:schemeClr val="tx1"/>
                </a:solidFill>
                <a:ea typeface="ＭＳ Ｐゴシック" pitchFamily="-107" charset="-128"/>
              </a:rPr>
              <a:t>(fonction du débit </a:t>
            </a:r>
            <a:r>
              <a:rPr lang="fr-FR" altLang="fr-FR" sz="1800" i="1" dirty="0">
                <a:solidFill>
                  <a:schemeClr val="tx1"/>
                </a:solidFill>
                <a:ea typeface="ＭＳ Ｐゴシック" pitchFamily="-107" charset="-128"/>
              </a:rPr>
              <a:t>du drain </a:t>
            </a:r>
            <a:r>
              <a:rPr lang="fr-FR" altLang="fr-FR" sz="1800" i="1" dirty="0" smtClean="0">
                <a:solidFill>
                  <a:schemeClr val="tx1"/>
                </a:solidFill>
                <a:ea typeface="ＭＳ Ｐゴシック" pitchFamily="-107" charset="-128"/>
              </a:rPr>
              <a:t>thoracique)</a:t>
            </a:r>
          </a:p>
          <a:p>
            <a:pPr lvl="1"/>
            <a:r>
              <a:rPr lang="fr-FR" altLang="fr-FR" i="1" dirty="0" smtClean="0">
                <a:solidFill>
                  <a:schemeClr val="tx1"/>
                </a:solidFill>
                <a:ea typeface="ヒラギノ角ゴ Pro W3" pitchFamily="-107" charset="-128"/>
              </a:rPr>
              <a:t>Première heure: supérieur </a:t>
            </a:r>
            <a:r>
              <a:rPr lang="fr-FR" altLang="fr-FR" i="1" dirty="0">
                <a:solidFill>
                  <a:schemeClr val="tx1"/>
                </a:solidFill>
                <a:ea typeface="ヒラギノ角ゴ Pro W3" pitchFamily="-107" charset="-128"/>
              </a:rPr>
              <a:t>à 1500 </a:t>
            </a:r>
            <a:r>
              <a:rPr lang="fr-FR" altLang="fr-FR" i="1" dirty="0" smtClean="0">
                <a:solidFill>
                  <a:schemeClr val="tx1"/>
                </a:solidFill>
                <a:ea typeface="ヒラギノ角ゴ Pro W3" pitchFamily="-107" charset="-128"/>
              </a:rPr>
              <a:t>ml et plus de 200 ml/h</a:t>
            </a:r>
            <a:endParaRPr lang="fr-FR" altLang="fr-FR" i="1" dirty="0">
              <a:solidFill>
                <a:schemeClr val="tx1"/>
              </a:solidFill>
              <a:ea typeface="ヒラギノ角ゴ Pro W3" pitchFamily="-107" charset="-128"/>
            </a:endParaRPr>
          </a:p>
          <a:p>
            <a:pPr lvl="1"/>
            <a:r>
              <a:rPr lang="fr-FR" altLang="fr-FR" i="1" dirty="0">
                <a:solidFill>
                  <a:schemeClr val="tx1"/>
                </a:solidFill>
                <a:ea typeface="ヒラギノ角ゴ Pro W3" pitchFamily="-107" charset="-128"/>
              </a:rPr>
              <a:t>3 </a:t>
            </a:r>
            <a:r>
              <a:rPr lang="fr-FR" altLang="fr-FR" i="1" dirty="0" smtClean="0">
                <a:solidFill>
                  <a:schemeClr val="tx1"/>
                </a:solidFill>
                <a:ea typeface="ヒラギノ角ゴ Pro W3" pitchFamily="-107" charset="-128"/>
              </a:rPr>
              <a:t>heures : Inférieur </a:t>
            </a:r>
            <a:r>
              <a:rPr lang="fr-FR" altLang="fr-FR" i="1" dirty="0">
                <a:solidFill>
                  <a:schemeClr val="tx1"/>
                </a:solidFill>
                <a:ea typeface="ヒラギノ角ゴ Pro W3" pitchFamily="-107" charset="-128"/>
              </a:rPr>
              <a:t>à 1500 ml </a:t>
            </a:r>
            <a:r>
              <a:rPr lang="fr-FR" altLang="fr-FR" i="1" dirty="0" smtClean="0">
                <a:solidFill>
                  <a:schemeClr val="tx1"/>
                </a:solidFill>
                <a:ea typeface="ヒラギノ角ゴ Pro W3" pitchFamily="-107" charset="-128"/>
              </a:rPr>
              <a:t>mais débit &gt; </a:t>
            </a:r>
            <a:r>
              <a:rPr lang="fr-FR" altLang="fr-FR" i="1" dirty="0">
                <a:solidFill>
                  <a:schemeClr val="tx1"/>
                </a:solidFill>
                <a:ea typeface="ヒラギノ角ゴ Pro W3" pitchFamily="-107" charset="-128"/>
              </a:rPr>
              <a:t>200 </a:t>
            </a:r>
            <a:r>
              <a:rPr lang="fr-FR" altLang="fr-FR" i="1" dirty="0" smtClean="0">
                <a:solidFill>
                  <a:schemeClr val="tx1"/>
                </a:solidFill>
                <a:ea typeface="ヒラギノ角ゴ Pro W3" pitchFamily="-107" charset="-128"/>
              </a:rPr>
              <a:t>ml/h.</a:t>
            </a:r>
          </a:p>
          <a:p>
            <a:pPr marL="457200" lvl="1" indent="0">
              <a:buNone/>
            </a:pPr>
            <a:endParaRPr lang="fr-FR" altLang="fr-FR" dirty="0">
              <a:ea typeface="ＭＳ Ｐゴシック" pitchFamily="-107" charset="-128"/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1049972" y="82296"/>
            <a:ext cx="8534400" cy="14572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altLang="fr-FR" b="1" dirty="0" smtClean="0">
                <a:solidFill>
                  <a:schemeClr val="tx1"/>
                </a:solidFill>
                <a:ea typeface="ＭＳ Ｐゴシック" pitchFamily="-107" charset="-128"/>
              </a:rPr>
              <a:t>Q6</a:t>
            </a:r>
            <a:r>
              <a:rPr lang="fr-FR" altLang="fr-FR" b="1" dirty="0">
                <a:solidFill>
                  <a:schemeClr val="tx1"/>
                </a:solidFill>
                <a:ea typeface="ＭＳ Ｐゴシック" pitchFamily="-107" charset="-128"/>
              </a:rPr>
              <a:t> </a:t>
            </a:r>
            <a:r>
              <a:rPr lang="fr-FR" altLang="fr-FR" b="1" dirty="0" smtClean="0">
                <a:solidFill>
                  <a:schemeClr val="tx1"/>
                </a:solidFill>
                <a:ea typeface="ＭＳ Ｐゴシック" pitchFamily="-107" charset="-128"/>
              </a:rPr>
              <a:t>- Indication de </a:t>
            </a:r>
            <a:r>
              <a:rPr lang="fr-FR" altLang="fr-FR" b="1" dirty="0" err="1" smtClean="0">
                <a:solidFill>
                  <a:schemeClr val="tx1"/>
                </a:solidFill>
                <a:ea typeface="ＭＳ Ｐゴシック" pitchFamily="-107" charset="-128"/>
              </a:rPr>
              <a:t>thoractomie</a:t>
            </a:r>
            <a:r>
              <a:rPr lang="fr-FR" altLang="fr-FR" b="1" dirty="0" smtClean="0">
                <a:solidFill>
                  <a:schemeClr val="tx1"/>
                </a:solidFill>
                <a:ea typeface="ＭＳ Ｐゴシック" pitchFamily="-107" charset="-128"/>
              </a:rPr>
              <a:t> d’hémostase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10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93356" y="1527048"/>
            <a:ext cx="9785668" cy="5394960"/>
          </a:xfrm>
        </p:spPr>
        <p:txBody>
          <a:bodyPr>
            <a:normAutofit/>
          </a:bodyPr>
          <a:lstStyle/>
          <a:p>
            <a:pPr lvl="1"/>
            <a:r>
              <a:rPr lang="fr-FR" altLang="fr-FR" i="1" dirty="0">
                <a:solidFill>
                  <a:schemeClr val="tx1"/>
                </a:solidFill>
              </a:rPr>
              <a:t>Traumatisme pénétrant de </a:t>
            </a:r>
            <a:r>
              <a:rPr lang="fr-FR" altLang="fr-FR" b="1" i="1" dirty="0">
                <a:solidFill>
                  <a:schemeClr val="tx1"/>
                </a:solidFill>
              </a:rPr>
              <a:t>l’aire cardiaque </a:t>
            </a:r>
            <a:endParaRPr lang="fr-FR" altLang="fr-FR" b="1" i="1" dirty="0" smtClean="0">
              <a:solidFill>
                <a:schemeClr val="tx1"/>
              </a:solidFill>
            </a:endParaRPr>
          </a:p>
          <a:p>
            <a:pPr lvl="2"/>
            <a:r>
              <a:rPr lang="fr-FR" altLang="fr-FR" sz="1800" b="1" dirty="0" smtClean="0">
                <a:solidFill>
                  <a:schemeClr val="tx1"/>
                </a:solidFill>
              </a:rPr>
              <a:t>directement </a:t>
            </a:r>
            <a:r>
              <a:rPr lang="fr-FR" altLang="fr-FR" sz="1800" b="1" dirty="0">
                <a:solidFill>
                  <a:schemeClr val="tx1"/>
                </a:solidFill>
              </a:rPr>
              <a:t>sur un centre disposant d’un plateau technique </a:t>
            </a:r>
            <a:r>
              <a:rPr lang="fr-FR" altLang="fr-FR" sz="1800" b="1" dirty="0" smtClean="0">
                <a:solidFill>
                  <a:schemeClr val="tx1"/>
                </a:solidFill>
              </a:rPr>
              <a:t>spécialisé</a:t>
            </a:r>
            <a:endParaRPr lang="fr-FR" altLang="fr-FR" sz="1800" i="1" dirty="0" smtClean="0">
              <a:solidFill>
                <a:schemeClr val="tx1"/>
              </a:solidFill>
            </a:endParaRPr>
          </a:p>
          <a:p>
            <a:pPr lvl="2"/>
            <a:r>
              <a:rPr lang="fr-FR" altLang="fr-FR" sz="1800" i="1" dirty="0" smtClean="0">
                <a:solidFill>
                  <a:schemeClr val="tx1"/>
                </a:solidFill>
              </a:rPr>
              <a:t>Quelque soit l’hémodynamique</a:t>
            </a:r>
            <a:endParaRPr lang="fr-FR" altLang="fr-FR" sz="1800" i="1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fr-FR" altLang="fr-FR" b="1" i="1" dirty="0">
              <a:solidFill>
                <a:schemeClr val="tx1"/>
              </a:solidFill>
            </a:endParaRPr>
          </a:p>
          <a:p>
            <a:pPr lvl="1"/>
            <a:r>
              <a:rPr lang="fr-FR" altLang="fr-FR" i="1" dirty="0" smtClean="0">
                <a:solidFill>
                  <a:schemeClr val="tx1"/>
                </a:solidFill>
              </a:rPr>
              <a:t>Traumatisme </a:t>
            </a:r>
            <a:r>
              <a:rPr lang="fr-FR" altLang="fr-FR" i="1" dirty="0">
                <a:solidFill>
                  <a:schemeClr val="tx1"/>
                </a:solidFill>
              </a:rPr>
              <a:t>pénétrant </a:t>
            </a:r>
            <a:r>
              <a:rPr lang="fr-FR" altLang="fr-FR" b="1" i="1" dirty="0" smtClean="0">
                <a:solidFill>
                  <a:schemeClr val="tx1"/>
                </a:solidFill>
              </a:rPr>
              <a:t>du thorax</a:t>
            </a:r>
          </a:p>
          <a:p>
            <a:pPr lvl="2"/>
            <a:r>
              <a:rPr lang="fr-FR" altLang="fr-FR" sz="1800" i="1" dirty="0" smtClean="0">
                <a:solidFill>
                  <a:schemeClr val="tx1"/>
                </a:solidFill>
              </a:rPr>
              <a:t>Stable transport souhaité, mais bilan possible en local ( transfert secondaire)</a:t>
            </a:r>
          </a:p>
          <a:p>
            <a:pPr lvl="2"/>
            <a:r>
              <a:rPr lang="fr-FR" altLang="fr-FR" sz="1800" i="1" dirty="0">
                <a:solidFill>
                  <a:schemeClr val="tx1"/>
                </a:solidFill>
              </a:rPr>
              <a:t>I</a:t>
            </a:r>
            <a:r>
              <a:rPr lang="fr-FR" altLang="fr-FR" sz="1800" i="1" dirty="0" smtClean="0">
                <a:solidFill>
                  <a:schemeClr val="tx1"/>
                </a:solidFill>
              </a:rPr>
              <a:t>nstable</a:t>
            </a:r>
            <a:r>
              <a:rPr lang="fr-FR" altLang="fr-FR" sz="1800" dirty="0" smtClean="0">
                <a:solidFill>
                  <a:schemeClr val="tx1"/>
                </a:solidFill>
              </a:rPr>
              <a:t> directement </a:t>
            </a:r>
            <a:r>
              <a:rPr lang="fr-FR" altLang="fr-FR" sz="1800" dirty="0">
                <a:solidFill>
                  <a:schemeClr val="tx1"/>
                </a:solidFill>
              </a:rPr>
              <a:t>sur un centre disposant d’un plateau technique </a:t>
            </a:r>
            <a:r>
              <a:rPr lang="fr-FR" altLang="fr-FR" sz="1800" dirty="0" smtClean="0">
                <a:solidFill>
                  <a:schemeClr val="tx1"/>
                </a:solidFill>
              </a:rPr>
              <a:t>spécialisé</a:t>
            </a:r>
            <a:r>
              <a:rPr lang="fr-FR" altLang="fr-FR" sz="1800" i="1" dirty="0" smtClean="0">
                <a:solidFill>
                  <a:schemeClr val="tx1"/>
                </a:solidFill>
              </a:rPr>
              <a:t>,</a:t>
            </a:r>
          </a:p>
          <a:p>
            <a:pPr lvl="2"/>
            <a:r>
              <a:rPr lang="fr-FR" altLang="fr-FR" sz="1800" i="1" dirty="0" smtClean="0">
                <a:solidFill>
                  <a:schemeClr val="tx1"/>
                </a:solidFill>
              </a:rPr>
              <a:t>Intransportable: centre </a:t>
            </a:r>
            <a:r>
              <a:rPr lang="fr-FR" altLang="fr-FR" sz="1800" i="1" dirty="0">
                <a:solidFill>
                  <a:schemeClr val="tx1"/>
                </a:solidFill>
              </a:rPr>
              <a:t>chirurgical de proximité </a:t>
            </a:r>
            <a:r>
              <a:rPr lang="fr-FR" altLang="fr-FR" sz="1800" i="1" dirty="0" smtClean="0">
                <a:solidFill>
                  <a:schemeClr val="tx1"/>
                </a:solidFill>
              </a:rPr>
              <a:t>pour sauvetage</a:t>
            </a:r>
          </a:p>
          <a:p>
            <a:pPr lvl="2"/>
            <a:r>
              <a:rPr lang="fr-FR" altLang="fr-FR" sz="1800" i="1" dirty="0" smtClean="0">
                <a:solidFill>
                  <a:schemeClr val="tx1"/>
                </a:solidFill>
              </a:rPr>
              <a:t>Information centre spécialisé pour transfert secondaire </a:t>
            </a:r>
          </a:p>
          <a:p>
            <a:pPr lvl="1"/>
            <a:r>
              <a:rPr lang="fr-FR" altLang="fr-FR" i="1" dirty="0" smtClean="0">
                <a:solidFill>
                  <a:schemeClr val="tx1"/>
                </a:solidFill>
              </a:rPr>
              <a:t>Réa futile si AC &gt; 15 mn, en l’absence de </a:t>
            </a:r>
            <a:r>
              <a:rPr lang="fr-FR" altLang="fr-FR" i="1" dirty="0" err="1" smtClean="0">
                <a:solidFill>
                  <a:schemeClr val="tx1"/>
                </a:solidFill>
              </a:rPr>
              <a:t>tamponade</a:t>
            </a:r>
            <a:r>
              <a:rPr lang="fr-FR" altLang="fr-FR" i="1" dirty="0" smtClean="0">
                <a:solidFill>
                  <a:schemeClr val="tx1"/>
                </a:solidFill>
              </a:rPr>
              <a:t> et après RCP spécialisé bien conduite</a:t>
            </a:r>
          </a:p>
          <a:p>
            <a:pPr marL="457200" lvl="1" indent="0">
              <a:buNone/>
            </a:pPr>
            <a:endParaRPr lang="fr-FR" altLang="fr-FR" dirty="0">
              <a:solidFill>
                <a:schemeClr val="bg1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958532" y="0"/>
            <a:ext cx="8534400" cy="16127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altLang="fr-FR" b="1" dirty="0" smtClean="0">
                <a:solidFill>
                  <a:schemeClr val="tx1"/>
                </a:solidFill>
                <a:ea typeface="ＭＳ Ｐゴシック" pitchFamily="-107" charset="-128"/>
              </a:rPr>
              <a:t>Q7 - SPÉCIFICITÉS CHIRURGICALES D’UN TT PÉNÉTRANT 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11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02500" y="1399032"/>
            <a:ext cx="9566212" cy="4782312"/>
          </a:xfrm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</a:pPr>
            <a:r>
              <a:rPr lang="fr-FR" altLang="fr-FR" b="1" i="1" dirty="0">
                <a:solidFill>
                  <a:schemeClr val="tx1"/>
                </a:solidFill>
              </a:rPr>
              <a:t>A</a:t>
            </a:r>
            <a:r>
              <a:rPr lang="fr-FR" altLang="fr-FR" b="1" i="1" dirty="0" smtClean="0">
                <a:solidFill>
                  <a:schemeClr val="tx1"/>
                </a:solidFill>
              </a:rPr>
              <a:t>ntibioprophylaxie </a:t>
            </a:r>
            <a:r>
              <a:rPr lang="fr-FR" altLang="fr-FR" b="1" i="1" dirty="0">
                <a:solidFill>
                  <a:schemeClr val="tx1"/>
                </a:solidFill>
              </a:rPr>
              <a:t>en cas de traumatisme pénétrant du thorax </a:t>
            </a:r>
            <a:endParaRPr lang="fr-FR" altLang="fr-FR" b="1" i="1" dirty="0" smtClean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</a:pPr>
            <a:endParaRPr lang="fr-FR" altLang="fr-FR" b="1" i="1" dirty="0">
              <a:solidFill>
                <a:schemeClr val="tx1"/>
              </a:solidFill>
            </a:endParaRPr>
          </a:p>
          <a:p>
            <a:pPr lvl="2">
              <a:lnSpc>
                <a:spcPct val="150000"/>
              </a:lnSpc>
            </a:pPr>
            <a:r>
              <a:rPr lang="fr-FR" altLang="fr-FR" sz="1800" i="1" dirty="0" smtClean="0">
                <a:solidFill>
                  <a:schemeClr val="tx1"/>
                </a:solidFill>
              </a:rPr>
              <a:t>amoxicilline </a:t>
            </a:r>
            <a:r>
              <a:rPr lang="fr-FR" altLang="fr-FR" sz="1800" i="1" dirty="0">
                <a:solidFill>
                  <a:schemeClr val="tx1"/>
                </a:solidFill>
              </a:rPr>
              <a:t>+ acide clavulanique </a:t>
            </a:r>
          </a:p>
          <a:p>
            <a:pPr lvl="2">
              <a:lnSpc>
                <a:spcPct val="150000"/>
              </a:lnSpc>
            </a:pPr>
            <a:r>
              <a:rPr lang="fr-FR" altLang="fr-FR" sz="1800" i="1" dirty="0" smtClean="0">
                <a:solidFill>
                  <a:schemeClr val="tx1"/>
                </a:solidFill>
              </a:rPr>
              <a:t>Si allergie </a:t>
            </a:r>
            <a:r>
              <a:rPr lang="fr-FR" altLang="fr-FR" sz="1800" i="1" dirty="0">
                <a:solidFill>
                  <a:schemeClr val="tx1"/>
                </a:solidFill>
              </a:rPr>
              <a:t>à la pénicilline, </a:t>
            </a:r>
            <a:r>
              <a:rPr lang="fr-FR" altLang="fr-FR" sz="1800" i="1" dirty="0" smtClean="0">
                <a:solidFill>
                  <a:schemeClr val="tx1"/>
                </a:solidFill>
              </a:rPr>
              <a:t>association clindamycine </a:t>
            </a:r>
            <a:r>
              <a:rPr lang="fr-FR" altLang="fr-FR" sz="1800" i="1" dirty="0">
                <a:solidFill>
                  <a:schemeClr val="tx1"/>
                </a:solidFill>
              </a:rPr>
              <a:t>+ aminoside, </a:t>
            </a:r>
            <a:endParaRPr lang="fr-FR" altLang="fr-FR" sz="1800" dirty="0">
              <a:solidFill>
                <a:schemeClr val="tx1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958532" y="0"/>
            <a:ext cx="8534400" cy="16127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altLang="fr-FR" b="1" dirty="0" smtClean="0">
                <a:solidFill>
                  <a:schemeClr val="tx1"/>
                </a:solidFill>
                <a:ea typeface="ＭＳ Ｐゴシック" pitchFamily="-107" charset="-128"/>
              </a:rPr>
              <a:t>Q7 - SPÉCIFICITÉS MÉDICALES D’UN TT PÉNÉTRANT 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54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77112" y="1316736"/>
            <a:ext cx="9665336" cy="530859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fr-FR" altLang="fr-FR" sz="1300" dirty="0"/>
          </a:p>
          <a:p>
            <a:pPr>
              <a:lnSpc>
                <a:spcPct val="90000"/>
              </a:lnSpc>
            </a:pPr>
            <a:r>
              <a:rPr lang="fr-FR" altLang="fr-FR" sz="1600" i="1" dirty="0">
                <a:solidFill>
                  <a:schemeClr val="tx1"/>
                </a:solidFill>
              </a:rPr>
              <a:t>E</a:t>
            </a:r>
            <a:r>
              <a:rPr lang="fr-FR" altLang="fr-FR" sz="1600" i="1" dirty="0" smtClean="0">
                <a:solidFill>
                  <a:schemeClr val="tx1"/>
                </a:solidFill>
              </a:rPr>
              <a:t>léments </a:t>
            </a:r>
            <a:r>
              <a:rPr lang="fr-FR" altLang="fr-FR" sz="1600" i="1" dirty="0">
                <a:solidFill>
                  <a:schemeClr val="tx1"/>
                </a:solidFill>
              </a:rPr>
              <a:t>de gravité potentielle </a:t>
            </a:r>
            <a:endParaRPr lang="fr-FR" altLang="fr-FR" sz="1600" i="1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</a:pPr>
            <a:r>
              <a:rPr lang="fr-FR" altLang="fr-FR" sz="1600" i="1" dirty="0" smtClean="0">
                <a:solidFill>
                  <a:schemeClr val="tx1"/>
                </a:solidFill>
              </a:rPr>
              <a:t>antécédents </a:t>
            </a:r>
            <a:r>
              <a:rPr lang="fr-FR" altLang="fr-FR" sz="1600" i="1" dirty="0">
                <a:solidFill>
                  <a:schemeClr val="tx1"/>
                </a:solidFill>
              </a:rPr>
              <a:t>du patient : </a:t>
            </a:r>
            <a:endParaRPr lang="fr-FR" altLang="fr-FR" sz="1600" i="1" dirty="0" smtClean="0">
              <a:solidFill>
                <a:schemeClr val="tx1"/>
              </a:solidFill>
            </a:endParaRPr>
          </a:p>
          <a:p>
            <a:pPr lvl="2">
              <a:lnSpc>
                <a:spcPct val="90000"/>
              </a:lnSpc>
            </a:pPr>
            <a:r>
              <a:rPr lang="fr-FR" altLang="fr-FR" b="1" i="1" dirty="0" smtClean="0">
                <a:solidFill>
                  <a:schemeClr val="tx1"/>
                </a:solidFill>
              </a:rPr>
              <a:t>âge </a:t>
            </a:r>
            <a:r>
              <a:rPr lang="fr-FR" altLang="fr-FR" b="1" i="1" dirty="0">
                <a:solidFill>
                  <a:schemeClr val="tx1"/>
                </a:solidFill>
              </a:rPr>
              <a:t>de plus de 65 ans</a:t>
            </a:r>
            <a:r>
              <a:rPr lang="fr-FR" altLang="fr-FR" i="1" dirty="0">
                <a:solidFill>
                  <a:schemeClr val="tx1"/>
                </a:solidFill>
              </a:rPr>
              <a:t>, </a:t>
            </a:r>
            <a:endParaRPr lang="fr-FR" altLang="fr-FR" i="1" dirty="0" smtClean="0">
              <a:solidFill>
                <a:schemeClr val="tx1"/>
              </a:solidFill>
            </a:endParaRPr>
          </a:p>
          <a:p>
            <a:pPr lvl="2">
              <a:lnSpc>
                <a:spcPct val="90000"/>
              </a:lnSpc>
            </a:pPr>
            <a:r>
              <a:rPr lang="fr-FR" altLang="fr-FR" b="1" i="1" dirty="0" smtClean="0">
                <a:solidFill>
                  <a:schemeClr val="tx1"/>
                </a:solidFill>
              </a:rPr>
              <a:t>pathologie </a:t>
            </a:r>
            <a:r>
              <a:rPr lang="fr-FR" altLang="fr-FR" b="1" i="1" dirty="0">
                <a:solidFill>
                  <a:schemeClr val="tx1"/>
                </a:solidFill>
              </a:rPr>
              <a:t>pulmonaire </a:t>
            </a:r>
            <a:r>
              <a:rPr lang="fr-FR" altLang="fr-FR" i="1" dirty="0">
                <a:solidFill>
                  <a:schemeClr val="tx1"/>
                </a:solidFill>
              </a:rPr>
              <a:t>ou </a:t>
            </a:r>
            <a:r>
              <a:rPr lang="fr-FR" altLang="fr-FR" b="1" i="1" dirty="0">
                <a:solidFill>
                  <a:schemeClr val="tx1"/>
                </a:solidFill>
              </a:rPr>
              <a:t>cardiovasculaire </a:t>
            </a:r>
            <a:r>
              <a:rPr lang="fr-FR" altLang="fr-FR" i="1" dirty="0">
                <a:solidFill>
                  <a:schemeClr val="tx1"/>
                </a:solidFill>
              </a:rPr>
              <a:t>chronique, </a:t>
            </a:r>
            <a:endParaRPr lang="fr-FR" altLang="fr-FR" i="1" dirty="0" smtClean="0">
              <a:solidFill>
                <a:schemeClr val="tx1"/>
              </a:solidFill>
            </a:endParaRPr>
          </a:p>
          <a:p>
            <a:pPr lvl="2">
              <a:lnSpc>
                <a:spcPct val="90000"/>
              </a:lnSpc>
            </a:pPr>
            <a:r>
              <a:rPr lang="fr-FR" altLang="fr-FR" b="1" i="1" dirty="0" smtClean="0">
                <a:solidFill>
                  <a:schemeClr val="tx1"/>
                </a:solidFill>
              </a:rPr>
              <a:t>trouble </a:t>
            </a:r>
            <a:r>
              <a:rPr lang="fr-FR" altLang="fr-FR" b="1" i="1" dirty="0">
                <a:solidFill>
                  <a:schemeClr val="tx1"/>
                </a:solidFill>
              </a:rPr>
              <a:t>de la coagulation congénital ou acquis </a:t>
            </a:r>
            <a:r>
              <a:rPr lang="fr-FR" altLang="fr-FR" i="1" dirty="0" smtClean="0">
                <a:solidFill>
                  <a:schemeClr val="tx1"/>
                </a:solidFill>
              </a:rPr>
              <a:t>(anticoagulant), </a:t>
            </a:r>
          </a:p>
          <a:p>
            <a:pPr lvl="1">
              <a:lnSpc>
                <a:spcPct val="90000"/>
              </a:lnSpc>
            </a:pPr>
            <a:r>
              <a:rPr lang="fr-FR" altLang="fr-FR" sz="1600" i="1" dirty="0" smtClean="0">
                <a:solidFill>
                  <a:schemeClr val="tx1"/>
                </a:solidFill>
              </a:rPr>
              <a:t>traumatisme </a:t>
            </a:r>
            <a:r>
              <a:rPr lang="fr-FR" altLang="fr-FR" sz="1600" i="1" dirty="0">
                <a:solidFill>
                  <a:schemeClr val="tx1"/>
                </a:solidFill>
              </a:rPr>
              <a:t>de </a:t>
            </a:r>
            <a:r>
              <a:rPr lang="fr-FR" altLang="fr-FR" sz="1600" b="1" i="1" dirty="0">
                <a:solidFill>
                  <a:schemeClr val="tx1"/>
                </a:solidFill>
              </a:rPr>
              <a:t>forte cinétique </a:t>
            </a:r>
            <a:r>
              <a:rPr lang="fr-FR" altLang="fr-FR" sz="1600" i="1" dirty="0">
                <a:solidFill>
                  <a:schemeClr val="tx1"/>
                </a:solidFill>
              </a:rPr>
              <a:t>et/ou un traumatisme </a:t>
            </a:r>
            <a:r>
              <a:rPr lang="fr-FR" altLang="fr-FR" sz="1600" b="1" i="1" dirty="0" smtClean="0">
                <a:solidFill>
                  <a:schemeClr val="tx1"/>
                </a:solidFill>
              </a:rPr>
              <a:t>pénétrant</a:t>
            </a:r>
          </a:p>
          <a:p>
            <a:pPr lvl="2">
              <a:lnSpc>
                <a:spcPct val="90000"/>
              </a:lnSpc>
            </a:pPr>
            <a:r>
              <a:rPr lang="fr-FR" altLang="fr-FR" b="1" i="1" dirty="0" smtClean="0">
                <a:solidFill>
                  <a:schemeClr val="tx1"/>
                </a:solidFill>
              </a:rPr>
              <a:t>Airbag ou plicature de toit</a:t>
            </a:r>
            <a:endParaRPr lang="fr-FR" altLang="fr-FR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fr-FR" altLang="fr-FR" sz="1600" i="1" dirty="0" smtClean="0">
                <a:solidFill>
                  <a:schemeClr val="tx1"/>
                </a:solidFill>
              </a:rPr>
              <a:t>Eléments </a:t>
            </a:r>
            <a:r>
              <a:rPr lang="fr-FR" altLang="fr-FR" sz="1600" i="1" dirty="0">
                <a:solidFill>
                  <a:schemeClr val="tx1"/>
                </a:solidFill>
              </a:rPr>
              <a:t>de </a:t>
            </a:r>
            <a:r>
              <a:rPr lang="fr-FR" altLang="fr-FR" sz="1600" i="1" dirty="0" smtClean="0">
                <a:solidFill>
                  <a:schemeClr val="tx1"/>
                </a:solidFill>
              </a:rPr>
              <a:t>gravité, </a:t>
            </a:r>
          </a:p>
          <a:p>
            <a:pPr lvl="1">
              <a:lnSpc>
                <a:spcPct val="90000"/>
              </a:lnSpc>
            </a:pPr>
            <a:r>
              <a:rPr lang="fr-FR" altLang="fr-FR" sz="1600" b="1" i="1" dirty="0" smtClean="0">
                <a:solidFill>
                  <a:schemeClr val="tx1"/>
                </a:solidFill>
              </a:rPr>
              <a:t>plus </a:t>
            </a:r>
            <a:r>
              <a:rPr lang="fr-FR" altLang="fr-FR" sz="1600" b="1" i="1" dirty="0">
                <a:solidFill>
                  <a:schemeClr val="tx1"/>
                </a:solidFill>
              </a:rPr>
              <a:t>de 2 fractures de côtes</a:t>
            </a:r>
            <a:r>
              <a:rPr lang="fr-FR" altLang="fr-FR" sz="1600" i="1" dirty="0">
                <a:solidFill>
                  <a:schemeClr val="tx1"/>
                </a:solidFill>
              </a:rPr>
              <a:t>, surtout chez </a:t>
            </a:r>
            <a:r>
              <a:rPr lang="fr-FR" altLang="fr-FR" sz="1600" b="1" i="1" dirty="0">
                <a:solidFill>
                  <a:schemeClr val="tx1"/>
                </a:solidFill>
              </a:rPr>
              <a:t>un patient âgé de plus de 65 ans</a:t>
            </a:r>
            <a:r>
              <a:rPr lang="fr-FR" altLang="fr-FR" sz="1600" i="1" dirty="0">
                <a:solidFill>
                  <a:schemeClr val="tx1"/>
                </a:solidFill>
              </a:rPr>
              <a:t>, </a:t>
            </a:r>
            <a:endParaRPr lang="fr-FR" altLang="fr-FR" sz="1600" i="1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</a:pPr>
            <a:r>
              <a:rPr lang="fr-FR" altLang="fr-FR" sz="1600" b="1" i="1" dirty="0" smtClean="0">
                <a:solidFill>
                  <a:schemeClr val="tx1"/>
                </a:solidFill>
              </a:rPr>
              <a:t>détresse </a:t>
            </a:r>
            <a:r>
              <a:rPr lang="fr-FR" altLang="fr-FR" sz="1600" b="1" i="1" dirty="0">
                <a:solidFill>
                  <a:schemeClr val="tx1"/>
                </a:solidFill>
              </a:rPr>
              <a:t>respiratoire </a:t>
            </a:r>
            <a:r>
              <a:rPr lang="fr-FR" altLang="fr-FR" sz="1600" i="1" dirty="0">
                <a:solidFill>
                  <a:schemeClr val="tx1"/>
                </a:solidFill>
              </a:rPr>
              <a:t>clinique avec une </a:t>
            </a:r>
            <a:r>
              <a:rPr lang="fr-FR" altLang="fr-FR" sz="1600" b="1" i="1" dirty="0">
                <a:solidFill>
                  <a:schemeClr val="tx1"/>
                </a:solidFill>
              </a:rPr>
              <a:t>FR &gt; 25/ min </a:t>
            </a:r>
            <a:r>
              <a:rPr lang="fr-FR" altLang="fr-FR" sz="1600" i="1" dirty="0">
                <a:solidFill>
                  <a:schemeClr val="tx1"/>
                </a:solidFill>
              </a:rPr>
              <a:t>et/ou une hypoxémie (</a:t>
            </a:r>
            <a:r>
              <a:rPr lang="fr-FR" altLang="fr-FR" sz="1600" b="1" i="1" dirty="0">
                <a:solidFill>
                  <a:schemeClr val="tx1"/>
                </a:solidFill>
              </a:rPr>
              <a:t>SpO2 &lt; 90 % sous AA ou &lt; 95 % malgré une oxygénothérapie</a:t>
            </a:r>
            <a:r>
              <a:rPr lang="fr-FR" altLang="fr-FR" sz="1600" i="1" dirty="0" smtClean="0">
                <a:solidFill>
                  <a:schemeClr val="tx1"/>
                </a:solidFill>
              </a:rPr>
              <a:t>),</a:t>
            </a:r>
          </a:p>
          <a:p>
            <a:pPr lvl="1">
              <a:lnSpc>
                <a:spcPct val="90000"/>
              </a:lnSpc>
            </a:pPr>
            <a:r>
              <a:rPr lang="fr-FR" altLang="fr-FR" sz="1600" i="1" dirty="0" smtClean="0">
                <a:solidFill>
                  <a:schemeClr val="tx1"/>
                </a:solidFill>
              </a:rPr>
              <a:t>détresse </a:t>
            </a:r>
            <a:r>
              <a:rPr lang="fr-FR" altLang="fr-FR" sz="1600" i="1" dirty="0">
                <a:solidFill>
                  <a:schemeClr val="tx1"/>
                </a:solidFill>
              </a:rPr>
              <a:t>circulatoire (</a:t>
            </a:r>
            <a:r>
              <a:rPr lang="fr-FR" altLang="fr-FR" sz="1600" b="1" i="1" dirty="0">
                <a:solidFill>
                  <a:schemeClr val="tx1"/>
                </a:solidFill>
              </a:rPr>
              <a:t>chute de PAS &gt;30 % ou PAS &lt;110 </a:t>
            </a:r>
            <a:r>
              <a:rPr lang="fr-FR" altLang="fr-FR" sz="1600" b="1" i="1" dirty="0" err="1" smtClean="0">
                <a:solidFill>
                  <a:schemeClr val="tx1"/>
                </a:solidFill>
              </a:rPr>
              <a:t>mmHg</a:t>
            </a:r>
            <a:r>
              <a:rPr lang="fr-FR" altLang="fr-FR" sz="1600" i="1" dirty="0" smtClean="0">
                <a:solidFill>
                  <a:schemeClr val="tx1"/>
                </a:solidFill>
              </a:rPr>
              <a:t>)</a:t>
            </a:r>
          </a:p>
          <a:p>
            <a:pPr>
              <a:lnSpc>
                <a:spcPct val="90000"/>
              </a:lnSpc>
            </a:pPr>
            <a:endParaRPr lang="fr-FR" altLang="fr-FR" sz="1600" b="1" i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fr-FR" altLang="fr-FR" sz="1600" b="1" i="1" dirty="0" smtClean="0">
                <a:solidFill>
                  <a:schemeClr val="tx1"/>
                </a:solidFill>
              </a:rPr>
              <a:t>Transfert avec Médicalisation</a:t>
            </a:r>
            <a:endParaRPr lang="fr-FR" altLang="fr-FR" sz="1600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endParaRPr lang="fr-FR" altLang="fr-FR" sz="1700" i="1" dirty="0">
              <a:solidFill>
                <a:schemeClr val="tx1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777112" y="246888"/>
            <a:ext cx="8534400" cy="13201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altLang="fr-FR" b="1" dirty="0" smtClean="0">
                <a:solidFill>
                  <a:schemeClr val="tx1"/>
                </a:solidFill>
              </a:rPr>
              <a:t>Q1 - CRITERES DE GRAVITE ET ORIENTATION d’UN TRAUMATISME THORACIQUE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03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77112" y="1316736"/>
            <a:ext cx="9674480" cy="530859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fr-FR" altLang="fr-FR" sz="1300" dirty="0"/>
          </a:p>
          <a:p>
            <a:r>
              <a:rPr lang="fr-FR" altLang="fr-FR" sz="1600" i="1" dirty="0" smtClean="0">
                <a:solidFill>
                  <a:schemeClr val="tx1"/>
                </a:solidFill>
              </a:rPr>
              <a:t>Orientation : </a:t>
            </a:r>
            <a:r>
              <a:rPr lang="fr-FR" altLang="fr-FR" sz="1600" b="1" i="1" dirty="0" smtClean="0">
                <a:solidFill>
                  <a:schemeClr val="tx1"/>
                </a:solidFill>
              </a:rPr>
              <a:t>centre </a:t>
            </a:r>
            <a:r>
              <a:rPr lang="fr-FR" altLang="fr-FR" sz="1600" b="1" i="1" dirty="0">
                <a:solidFill>
                  <a:schemeClr val="tx1"/>
                </a:solidFill>
              </a:rPr>
              <a:t>de référence</a:t>
            </a:r>
            <a:r>
              <a:rPr lang="fr-FR" altLang="fr-FR" sz="1600" i="1" dirty="0">
                <a:solidFill>
                  <a:schemeClr val="tx1"/>
                </a:solidFill>
              </a:rPr>
              <a:t> </a:t>
            </a:r>
            <a:r>
              <a:rPr lang="fr-FR" altLang="fr-FR" sz="1600" i="1" dirty="0" err="1" smtClean="0">
                <a:solidFill>
                  <a:schemeClr val="tx1"/>
                </a:solidFill>
              </a:rPr>
              <a:t>level</a:t>
            </a:r>
            <a:r>
              <a:rPr lang="fr-FR" altLang="fr-FR" sz="1600" i="1" dirty="0" smtClean="0">
                <a:solidFill>
                  <a:schemeClr val="tx1"/>
                </a:solidFill>
              </a:rPr>
              <a:t> One dès </a:t>
            </a:r>
            <a:r>
              <a:rPr lang="fr-FR" altLang="fr-FR" sz="1600" i="1" dirty="0">
                <a:solidFill>
                  <a:schemeClr val="tx1"/>
                </a:solidFill>
              </a:rPr>
              <a:t>l’existence de signes de détresse respiratoire et/ou circulatoire </a:t>
            </a:r>
            <a:endParaRPr lang="fr-FR" altLang="fr-FR" sz="1600" i="1" dirty="0" smtClean="0">
              <a:solidFill>
                <a:schemeClr val="tx1"/>
              </a:solidFill>
            </a:endParaRPr>
          </a:p>
          <a:p>
            <a:pPr lvl="1"/>
            <a:r>
              <a:rPr lang="fr-FR" sz="1600" dirty="0">
                <a:solidFill>
                  <a:schemeClr val="tx1"/>
                </a:solidFill>
              </a:rPr>
              <a:t>Chirurgie thoracique et/ou cardiaque, </a:t>
            </a:r>
            <a:endParaRPr lang="fr-FR" sz="1600" dirty="0" smtClean="0">
              <a:solidFill>
                <a:schemeClr val="tx1"/>
              </a:solidFill>
            </a:endParaRPr>
          </a:p>
          <a:p>
            <a:pPr lvl="1"/>
            <a:endParaRPr lang="fr-FR" sz="1600" dirty="0" smtClean="0">
              <a:solidFill>
                <a:schemeClr val="tx1"/>
              </a:solidFill>
            </a:endParaRPr>
          </a:p>
          <a:p>
            <a:r>
              <a:rPr lang="fr-FR" sz="1600" dirty="0" smtClean="0">
                <a:solidFill>
                  <a:schemeClr val="tx1"/>
                </a:solidFill>
              </a:rPr>
              <a:t>Réévaluation : TDM </a:t>
            </a:r>
            <a:r>
              <a:rPr lang="fr-FR" sz="1600" dirty="0">
                <a:solidFill>
                  <a:schemeClr val="tx1"/>
                </a:solidFill>
              </a:rPr>
              <a:t>à H6, second </a:t>
            </a:r>
            <a:r>
              <a:rPr lang="fr-FR" sz="1600" dirty="0" smtClean="0">
                <a:solidFill>
                  <a:schemeClr val="tx1"/>
                </a:solidFill>
              </a:rPr>
              <a:t>look</a:t>
            </a:r>
          </a:p>
          <a:p>
            <a:endParaRPr lang="fr-FR" altLang="fr-FR" sz="1600" i="1" dirty="0">
              <a:solidFill>
                <a:schemeClr val="tx1"/>
              </a:solidFill>
            </a:endParaRPr>
          </a:p>
          <a:p>
            <a:r>
              <a:rPr lang="fr-FR" altLang="fr-FR" sz="1600" i="1" dirty="0" smtClean="0">
                <a:solidFill>
                  <a:schemeClr val="tx1"/>
                </a:solidFill>
              </a:rPr>
              <a:t>Si </a:t>
            </a:r>
            <a:r>
              <a:rPr lang="fr-FR" altLang="fr-FR" sz="1600" b="1" i="1" dirty="0" smtClean="0">
                <a:solidFill>
                  <a:schemeClr val="tx1"/>
                </a:solidFill>
              </a:rPr>
              <a:t>terrain </a:t>
            </a:r>
            <a:r>
              <a:rPr lang="fr-FR" altLang="fr-FR" sz="1600" b="1" i="1" dirty="0">
                <a:solidFill>
                  <a:schemeClr val="tx1"/>
                </a:solidFill>
              </a:rPr>
              <a:t>à risque </a:t>
            </a:r>
            <a:r>
              <a:rPr lang="fr-FR" altLang="fr-FR" sz="1600" b="1" i="1" dirty="0" smtClean="0">
                <a:solidFill>
                  <a:schemeClr val="tx1"/>
                </a:solidFill>
              </a:rPr>
              <a:t>: avis </a:t>
            </a:r>
            <a:r>
              <a:rPr lang="fr-FR" altLang="fr-FR" sz="1600" b="1" i="1" dirty="0">
                <a:solidFill>
                  <a:schemeClr val="tx1"/>
                </a:solidFill>
              </a:rPr>
              <a:t>spécialisé</a:t>
            </a:r>
            <a:r>
              <a:rPr lang="fr-FR" altLang="fr-FR" sz="1600" i="1" dirty="0">
                <a:solidFill>
                  <a:schemeClr val="tx1"/>
                </a:solidFill>
              </a:rPr>
              <a:t>, </a:t>
            </a:r>
            <a:r>
              <a:rPr lang="fr-FR" altLang="fr-FR" sz="1600" i="1" dirty="0" smtClean="0">
                <a:solidFill>
                  <a:schemeClr val="tx1"/>
                </a:solidFill>
              </a:rPr>
              <a:t>(téléphone </a:t>
            </a:r>
            <a:r>
              <a:rPr lang="fr-FR" altLang="fr-FR" sz="1600" i="1" dirty="0">
                <a:solidFill>
                  <a:schemeClr val="tx1"/>
                </a:solidFill>
              </a:rPr>
              <a:t>ou </a:t>
            </a:r>
            <a:r>
              <a:rPr lang="fr-FR" altLang="fr-FR" sz="1600" i="1" dirty="0" smtClean="0">
                <a:solidFill>
                  <a:schemeClr val="tx1"/>
                </a:solidFill>
              </a:rPr>
              <a:t>télétransmission). </a:t>
            </a:r>
          </a:p>
          <a:p>
            <a:endParaRPr lang="fr-FR" altLang="fr-FR" sz="1600" i="1" dirty="0" smtClean="0">
              <a:solidFill>
                <a:schemeClr val="tx1"/>
              </a:solidFill>
            </a:endParaRPr>
          </a:p>
          <a:p>
            <a:pPr lvl="1"/>
            <a:r>
              <a:rPr lang="fr-FR" altLang="fr-FR" sz="1600" i="1" dirty="0" smtClean="0">
                <a:solidFill>
                  <a:schemeClr val="tx1"/>
                </a:solidFill>
              </a:rPr>
              <a:t>Activation de la filière</a:t>
            </a:r>
          </a:p>
          <a:p>
            <a:pPr lvl="1"/>
            <a:endParaRPr lang="fr-FR" altLang="fr-FR" sz="1600" i="1" dirty="0" smtClean="0">
              <a:solidFill>
                <a:schemeClr val="tx1"/>
              </a:solidFill>
            </a:endParaRPr>
          </a:p>
          <a:p>
            <a:r>
              <a:rPr lang="fr-FR" altLang="fr-FR" sz="1600" b="1" i="1" dirty="0" smtClean="0">
                <a:solidFill>
                  <a:schemeClr val="tx1"/>
                </a:solidFill>
              </a:rPr>
              <a:t>Surveillance 24 </a:t>
            </a:r>
            <a:r>
              <a:rPr lang="fr-FR" altLang="fr-FR" sz="1600" b="1" i="1" dirty="0">
                <a:solidFill>
                  <a:schemeClr val="tx1"/>
                </a:solidFill>
              </a:rPr>
              <a:t>heures</a:t>
            </a:r>
            <a:r>
              <a:rPr lang="fr-FR" altLang="fr-FR" sz="1600" i="1" dirty="0">
                <a:solidFill>
                  <a:schemeClr val="tx1"/>
                </a:solidFill>
              </a:rPr>
              <a:t>. </a:t>
            </a:r>
            <a:endParaRPr lang="fr-FR" altLang="fr-FR" sz="1600" b="1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</a:pPr>
            <a:endParaRPr lang="fr-FR" altLang="fr-FR" sz="1500" b="1" dirty="0"/>
          </a:p>
          <a:p>
            <a:pPr>
              <a:lnSpc>
                <a:spcPct val="90000"/>
              </a:lnSpc>
            </a:pPr>
            <a:endParaRPr lang="fr-FR" altLang="fr-FR" sz="1700" i="1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777112" y="301752"/>
            <a:ext cx="8534400" cy="13201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altLang="fr-FR" b="1" dirty="0" smtClean="0">
                <a:solidFill>
                  <a:schemeClr val="tx1"/>
                </a:solidFill>
              </a:rPr>
              <a:t>Q1 - </a:t>
            </a:r>
            <a:r>
              <a:rPr lang="fr-FR" altLang="fr-FR" b="1" dirty="0">
                <a:solidFill>
                  <a:schemeClr val="tx1"/>
                </a:solidFill>
              </a:rPr>
              <a:t>CRITERES DE GRAVITE ET ORIENTATION d’UN TRAUMATISME THORACIQUE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05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95692" y="1415441"/>
            <a:ext cx="9383332" cy="491020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fr-FR" altLang="fr-FR" sz="1400" dirty="0" smtClean="0"/>
          </a:p>
          <a:p>
            <a:pPr lvl="1"/>
            <a:r>
              <a:rPr lang="fr-FR" altLang="fr-FR" sz="1900" b="1" i="1" dirty="0" smtClean="0">
                <a:solidFill>
                  <a:schemeClr val="tx1"/>
                </a:solidFill>
              </a:rPr>
              <a:t>Echographie pleuro pulmonaire, associée à la FAST</a:t>
            </a:r>
            <a:r>
              <a:rPr lang="fr-FR" altLang="fr-FR" sz="1900" i="1" dirty="0" smtClean="0">
                <a:solidFill>
                  <a:schemeClr val="tx1"/>
                </a:solidFill>
              </a:rPr>
              <a:t> </a:t>
            </a:r>
          </a:p>
          <a:p>
            <a:pPr lvl="2"/>
            <a:r>
              <a:rPr lang="fr-FR" altLang="fr-FR" sz="1900" i="1" dirty="0" smtClean="0">
                <a:solidFill>
                  <a:schemeClr val="tx1"/>
                </a:solidFill>
              </a:rPr>
              <a:t>Suggéré en extra</a:t>
            </a:r>
          </a:p>
          <a:p>
            <a:pPr lvl="2"/>
            <a:r>
              <a:rPr lang="fr-FR" altLang="fr-FR" sz="1900" i="1" dirty="0" smtClean="0">
                <a:solidFill>
                  <a:schemeClr val="tx1"/>
                </a:solidFill>
              </a:rPr>
              <a:t>Recommande en intra</a:t>
            </a:r>
          </a:p>
          <a:p>
            <a:pPr lvl="2"/>
            <a:endParaRPr lang="fr-FR" altLang="fr-FR" sz="1900" i="1" dirty="0" smtClean="0">
              <a:solidFill>
                <a:schemeClr val="tx1"/>
              </a:solidFill>
            </a:endParaRPr>
          </a:p>
          <a:p>
            <a:pPr lvl="1"/>
            <a:r>
              <a:rPr lang="fr-FR" altLang="fr-FR" sz="1900" i="1" dirty="0">
                <a:solidFill>
                  <a:schemeClr val="tx1"/>
                </a:solidFill>
              </a:rPr>
              <a:t>R</a:t>
            </a:r>
            <a:r>
              <a:rPr lang="fr-FR" altLang="fr-FR" sz="1900" i="1" dirty="0" smtClean="0">
                <a:solidFill>
                  <a:schemeClr val="tx1"/>
                </a:solidFill>
              </a:rPr>
              <a:t>éalisé par un </a:t>
            </a:r>
            <a:r>
              <a:rPr lang="fr-FR" altLang="fr-FR" sz="1900" b="1" i="1" dirty="0" smtClean="0">
                <a:solidFill>
                  <a:schemeClr val="tx1"/>
                </a:solidFill>
              </a:rPr>
              <a:t>praticien expérimenté </a:t>
            </a:r>
          </a:p>
          <a:p>
            <a:pPr lvl="1"/>
            <a:r>
              <a:rPr lang="fr-FR" altLang="fr-FR" sz="1900" b="1" i="1" dirty="0" smtClean="0">
                <a:solidFill>
                  <a:schemeClr val="tx1"/>
                </a:solidFill>
              </a:rPr>
              <a:t>Tomodensitométrie </a:t>
            </a:r>
            <a:r>
              <a:rPr lang="fr-FR" altLang="fr-FR" sz="1900" b="1" i="1" dirty="0">
                <a:solidFill>
                  <a:schemeClr val="tx1"/>
                </a:solidFill>
              </a:rPr>
              <a:t>thoracique avec </a:t>
            </a:r>
            <a:r>
              <a:rPr lang="fr-FR" altLang="fr-FR" sz="1900" i="1" dirty="0" smtClean="0">
                <a:solidFill>
                  <a:schemeClr val="tx1"/>
                </a:solidFill>
              </a:rPr>
              <a:t>si </a:t>
            </a:r>
            <a:r>
              <a:rPr lang="fr-FR" altLang="fr-FR" sz="1900" b="1" i="1" dirty="0" smtClean="0">
                <a:solidFill>
                  <a:schemeClr val="tx1"/>
                </a:solidFill>
              </a:rPr>
              <a:t>lésion </a:t>
            </a:r>
            <a:r>
              <a:rPr lang="fr-FR" altLang="fr-FR" sz="1900" b="1" i="1" dirty="0">
                <a:solidFill>
                  <a:schemeClr val="tx1"/>
                </a:solidFill>
              </a:rPr>
              <a:t>pariétale bénigne isolée sans critère de </a:t>
            </a:r>
            <a:r>
              <a:rPr lang="fr-FR" altLang="fr-FR" sz="1900" b="1" i="1" dirty="0" smtClean="0">
                <a:solidFill>
                  <a:schemeClr val="tx1"/>
                </a:solidFill>
              </a:rPr>
              <a:t>gravité</a:t>
            </a:r>
          </a:p>
          <a:p>
            <a:pPr lvl="2"/>
            <a:r>
              <a:rPr lang="fr-FR" altLang="fr-FR" sz="1900" b="1" i="1" dirty="0" err="1" smtClean="0">
                <a:solidFill>
                  <a:schemeClr val="tx1"/>
                </a:solidFill>
              </a:rPr>
              <a:t>Rx</a:t>
            </a:r>
            <a:r>
              <a:rPr lang="fr-FR" altLang="fr-FR" sz="1900" b="1" i="1" dirty="0" smtClean="0">
                <a:solidFill>
                  <a:schemeClr val="tx1"/>
                </a:solidFill>
              </a:rPr>
              <a:t> non obligatoire</a:t>
            </a:r>
          </a:p>
          <a:p>
            <a:pPr lvl="2"/>
            <a:r>
              <a:rPr lang="fr-FR" altLang="fr-FR" sz="1900" b="1" i="1" dirty="0" smtClean="0">
                <a:solidFill>
                  <a:schemeClr val="tx1"/>
                </a:solidFill>
              </a:rPr>
              <a:t>Echo suggéré</a:t>
            </a:r>
          </a:p>
          <a:p>
            <a:pPr lvl="2"/>
            <a:endParaRPr lang="fr-FR" altLang="fr-FR" sz="1900" i="1" dirty="0">
              <a:solidFill>
                <a:schemeClr val="tx1"/>
              </a:solidFill>
            </a:endParaRPr>
          </a:p>
          <a:p>
            <a:pPr marL="742950" lvl="2"/>
            <a:r>
              <a:rPr lang="fr-FR" altLang="fr-FR" sz="1900" i="1" dirty="0" smtClean="0">
                <a:solidFill>
                  <a:schemeClr val="tx1"/>
                </a:solidFill>
              </a:rPr>
              <a:t>Si </a:t>
            </a:r>
            <a:r>
              <a:rPr lang="fr-FR" altLang="fr-FR" sz="1900" b="1" i="1" dirty="0" smtClean="0">
                <a:solidFill>
                  <a:schemeClr val="tx1"/>
                </a:solidFill>
              </a:rPr>
              <a:t>lésion </a:t>
            </a:r>
            <a:r>
              <a:rPr lang="fr-FR" altLang="fr-FR" sz="1900" b="1" i="1" dirty="0">
                <a:solidFill>
                  <a:schemeClr val="tx1"/>
                </a:solidFill>
              </a:rPr>
              <a:t>thoracique suspectée </a:t>
            </a:r>
            <a:r>
              <a:rPr lang="fr-FR" altLang="fr-FR" sz="1900" b="1" i="1" dirty="0" smtClean="0">
                <a:solidFill>
                  <a:schemeClr val="tx1"/>
                </a:solidFill>
              </a:rPr>
              <a:t>autre </a:t>
            </a:r>
            <a:r>
              <a:rPr lang="fr-FR" altLang="fr-FR" sz="1900" b="1" i="1" dirty="0">
                <a:solidFill>
                  <a:schemeClr val="tx1"/>
                </a:solidFill>
              </a:rPr>
              <a:t>que </a:t>
            </a:r>
            <a:r>
              <a:rPr lang="fr-FR" altLang="fr-FR" sz="1900" b="1" i="1" dirty="0" smtClean="0">
                <a:solidFill>
                  <a:schemeClr val="tx1"/>
                </a:solidFill>
              </a:rPr>
              <a:t>pariétale, </a:t>
            </a:r>
            <a:r>
              <a:rPr lang="fr-FR" altLang="fr-FR" sz="1900" i="1" dirty="0" smtClean="0">
                <a:solidFill>
                  <a:schemeClr val="tx1"/>
                </a:solidFill>
              </a:rPr>
              <a:t>réalisation </a:t>
            </a:r>
            <a:r>
              <a:rPr lang="fr-FR" altLang="fr-FR" sz="1900" i="1" dirty="0">
                <a:solidFill>
                  <a:schemeClr val="tx1"/>
                </a:solidFill>
              </a:rPr>
              <a:t>d’une </a:t>
            </a:r>
            <a:r>
              <a:rPr lang="fr-FR" altLang="fr-FR" sz="1900" b="1" i="1" dirty="0">
                <a:solidFill>
                  <a:schemeClr val="tx1"/>
                </a:solidFill>
              </a:rPr>
              <a:t>tomodensitométrie thoracique </a:t>
            </a:r>
            <a:r>
              <a:rPr lang="fr-FR" altLang="fr-FR" sz="1900" b="1" i="1" dirty="0" smtClean="0">
                <a:solidFill>
                  <a:schemeClr val="tx1"/>
                </a:solidFill>
              </a:rPr>
              <a:t>injectée</a:t>
            </a:r>
          </a:p>
          <a:p>
            <a:pPr marL="742950" lvl="2"/>
            <a:endParaRPr lang="fr-FR" altLang="fr-FR" sz="1900" b="1" i="1" dirty="0" smtClean="0">
              <a:solidFill>
                <a:schemeClr val="tx1"/>
              </a:solidFill>
            </a:endParaRPr>
          </a:p>
          <a:p>
            <a:pPr marL="742950" lvl="2"/>
            <a:r>
              <a:rPr lang="fr-FR" altLang="fr-FR" sz="1900" b="1" i="1" dirty="0" smtClean="0">
                <a:solidFill>
                  <a:schemeClr val="tx1"/>
                </a:solidFill>
              </a:rPr>
              <a:t>Si critère de gravité TDM</a:t>
            </a:r>
            <a:endParaRPr lang="fr-FR" altLang="fr-FR" sz="1900" dirty="0">
              <a:solidFill>
                <a:schemeClr val="tx1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1095692" y="576072"/>
            <a:ext cx="8534400" cy="12012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altLang="fr-FR" b="1" dirty="0" smtClean="0">
                <a:solidFill>
                  <a:schemeClr val="tx1"/>
                </a:solidFill>
              </a:rPr>
              <a:t>Q2 – QUEL BILAN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6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7404" y="2368296"/>
            <a:ext cx="9758236" cy="3615267"/>
          </a:xfrm>
        </p:spPr>
        <p:txBody>
          <a:bodyPr>
            <a:normAutofit fontScale="92500" lnSpcReduction="20000"/>
          </a:bodyPr>
          <a:lstStyle/>
          <a:p>
            <a:endParaRPr lang="fr-FR" altLang="fr-FR" sz="1400" dirty="0">
              <a:ea typeface="ＭＳ Ｐゴシック" pitchFamily="-107" charset="-128"/>
            </a:endParaRPr>
          </a:p>
          <a:p>
            <a:pPr lvl="1"/>
            <a:r>
              <a:rPr lang="fr-FR" altLang="fr-FR" i="1" dirty="0">
                <a:solidFill>
                  <a:schemeClr val="tx1"/>
                </a:solidFill>
                <a:ea typeface="ＭＳ Ｐゴシック" pitchFamily="-107" charset="-128"/>
              </a:rPr>
              <a:t>En </a:t>
            </a:r>
            <a:r>
              <a:rPr lang="fr-FR" altLang="fr-FR" b="1" i="1" dirty="0">
                <a:solidFill>
                  <a:schemeClr val="tx1"/>
                </a:solidFill>
                <a:ea typeface="ＭＳ Ｐゴシック" pitchFamily="-107" charset="-128"/>
              </a:rPr>
              <a:t>milieu intra-hospitalier</a:t>
            </a:r>
            <a:r>
              <a:rPr lang="fr-FR" altLang="fr-FR" i="1" dirty="0">
                <a:solidFill>
                  <a:schemeClr val="tx1"/>
                </a:solidFill>
                <a:ea typeface="ＭＳ Ｐゴシック" pitchFamily="-107" charset="-128"/>
              </a:rPr>
              <a:t>, </a:t>
            </a:r>
            <a:r>
              <a:rPr lang="fr-FR" altLang="fr-FR" i="1" dirty="0" smtClean="0">
                <a:solidFill>
                  <a:schemeClr val="tx1"/>
                </a:solidFill>
                <a:ea typeface="ＭＳ Ｐゴシック" pitchFamily="-107" charset="-128"/>
              </a:rPr>
              <a:t>si hypoxémie, (après </a:t>
            </a:r>
            <a:r>
              <a:rPr lang="fr-FR" altLang="fr-FR" i="1" dirty="0">
                <a:solidFill>
                  <a:schemeClr val="tx1"/>
                </a:solidFill>
                <a:ea typeface="ＭＳ Ｐゴシック" pitchFamily="-107" charset="-128"/>
              </a:rPr>
              <a:t>réalisation </a:t>
            </a:r>
            <a:r>
              <a:rPr lang="fr-FR" altLang="fr-FR" i="1" dirty="0" smtClean="0">
                <a:solidFill>
                  <a:schemeClr val="tx1"/>
                </a:solidFill>
                <a:ea typeface="ＭＳ Ｐゴシック" pitchFamily="-107" charset="-128"/>
              </a:rPr>
              <a:t>TDM et/ou drainage), </a:t>
            </a:r>
            <a:r>
              <a:rPr lang="fr-FR" altLang="fr-FR" b="1" i="1" dirty="0" smtClean="0">
                <a:solidFill>
                  <a:schemeClr val="tx1"/>
                </a:solidFill>
                <a:ea typeface="ＭＳ Ｐゴシック" pitchFamily="-107" charset="-128"/>
              </a:rPr>
              <a:t>ventilation </a:t>
            </a:r>
            <a:r>
              <a:rPr lang="fr-FR" altLang="fr-FR" b="1" i="1" dirty="0">
                <a:solidFill>
                  <a:schemeClr val="tx1"/>
                </a:solidFill>
                <a:ea typeface="ＭＳ Ｐゴシック" pitchFamily="-107" charset="-128"/>
              </a:rPr>
              <a:t>non invasive </a:t>
            </a:r>
            <a:endParaRPr lang="fr-FR" altLang="fr-FR" i="1" dirty="0">
              <a:solidFill>
                <a:schemeClr val="tx1"/>
              </a:solidFill>
              <a:ea typeface="ＭＳ Ｐゴシック" pitchFamily="-107" charset="-128"/>
            </a:endParaRPr>
          </a:p>
          <a:p>
            <a:pPr lvl="2"/>
            <a:r>
              <a:rPr lang="fr-FR" altLang="fr-FR" i="1" dirty="0" smtClean="0">
                <a:solidFill>
                  <a:schemeClr val="tx1"/>
                </a:solidFill>
                <a:ea typeface="ＭＳ Ｐゴシック" pitchFamily="-107" charset="-128"/>
              </a:rPr>
              <a:t>Comment: VSAI-PEP, PEP 5 cm H20, AI 5, FiO2 QSP&gt; 94 %, I/E ½, </a:t>
            </a:r>
          </a:p>
          <a:p>
            <a:pPr lvl="2"/>
            <a:r>
              <a:rPr lang="fr-FR" altLang="fr-FR" sz="1600" i="1" dirty="0" smtClean="0">
                <a:solidFill>
                  <a:schemeClr val="tx1"/>
                </a:solidFill>
                <a:ea typeface="ＭＳ Ｐゴシック" pitchFamily="-107" charset="-128"/>
              </a:rPr>
              <a:t>Réévaluation à 1 h</a:t>
            </a:r>
          </a:p>
          <a:p>
            <a:pPr lvl="1"/>
            <a:r>
              <a:rPr lang="fr-FR" altLang="fr-FR" i="1" dirty="0" smtClean="0">
                <a:solidFill>
                  <a:schemeClr val="tx1"/>
                </a:solidFill>
                <a:ea typeface="ＭＳ Ｐゴシック" pitchFamily="-107" charset="-128"/>
              </a:rPr>
              <a:t>Extra et intra</a:t>
            </a:r>
          </a:p>
          <a:p>
            <a:pPr lvl="2"/>
            <a:r>
              <a:rPr lang="fr-FR" altLang="fr-FR" sz="1600" i="1" dirty="0" smtClean="0">
                <a:solidFill>
                  <a:schemeClr val="tx1"/>
                </a:solidFill>
                <a:ea typeface="ＭＳ Ｐゴシック" pitchFamily="-107" charset="-128"/>
              </a:rPr>
              <a:t>Ventilation </a:t>
            </a:r>
            <a:r>
              <a:rPr lang="fr-FR" altLang="fr-FR" sz="1600" i="1" dirty="0">
                <a:solidFill>
                  <a:schemeClr val="tx1"/>
                </a:solidFill>
                <a:ea typeface="ＭＳ Ｐゴシック" pitchFamily="-107" charset="-128"/>
              </a:rPr>
              <a:t>mécanique </a:t>
            </a:r>
            <a:r>
              <a:rPr lang="fr-FR" altLang="fr-FR" sz="1600" i="1" dirty="0" smtClean="0">
                <a:solidFill>
                  <a:schemeClr val="tx1"/>
                </a:solidFill>
                <a:ea typeface="ＭＳ Ｐゴシック" pitchFamily="-107" charset="-128"/>
              </a:rPr>
              <a:t>protective</a:t>
            </a:r>
          </a:p>
          <a:p>
            <a:pPr lvl="2"/>
            <a:r>
              <a:rPr lang="fr-FR" altLang="fr-FR" i="1" dirty="0" smtClean="0">
                <a:solidFill>
                  <a:schemeClr val="tx1"/>
                </a:solidFill>
                <a:ea typeface="ＭＳ Ｐゴシック" pitchFamily="-107" charset="-128"/>
              </a:rPr>
              <a:t>Comment : </a:t>
            </a:r>
            <a:r>
              <a:rPr lang="fr-FR" altLang="fr-FR" sz="1400" i="1" dirty="0" smtClean="0">
                <a:solidFill>
                  <a:schemeClr val="tx1"/>
                </a:solidFill>
                <a:ea typeface="ＭＳ Ｐゴシック" pitchFamily="-107" charset="-128"/>
              </a:rPr>
              <a:t>VAC 6 </a:t>
            </a:r>
            <a:r>
              <a:rPr lang="fr-FR" altLang="fr-FR" sz="1400" i="1" dirty="0">
                <a:solidFill>
                  <a:schemeClr val="tx1"/>
                </a:solidFill>
                <a:ea typeface="ＭＳ Ｐゴシック" pitchFamily="-107" charset="-128"/>
              </a:rPr>
              <a:t>et 8 ml/kg de poids </a:t>
            </a:r>
            <a:r>
              <a:rPr lang="fr-FR" altLang="fr-FR" sz="1400" i="1" dirty="0" smtClean="0">
                <a:solidFill>
                  <a:schemeClr val="tx1"/>
                </a:solidFill>
                <a:ea typeface="ＭＳ Ｐゴシック" pitchFamily="-107" charset="-128"/>
              </a:rPr>
              <a:t>idéal, </a:t>
            </a:r>
            <a:r>
              <a:rPr lang="fr-FR" altLang="fr-FR" sz="1600" i="1" dirty="0" smtClean="0">
                <a:solidFill>
                  <a:schemeClr val="tx1"/>
                </a:solidFill>
                <a:ea typeface="ＭＳ Ｐゴシック" pitchFamily="-107" charset="-128"/>
              </a:rPr>
              <a:t>pression </a:t>
            </a:r>
            <a:r>
              <a:rPr lang="fr-FR" altLang="fr-FR" sz="1600" i="1" dirty="0">
                <a:solidFill>
                  <a:schemeClr val="tx1"/>
                </a:solidFill>
                <a:ea typeface="ＭＳ Ｐゴシック" pitchFamily="-107" charset="-128"/>
              </a:rPr>
              <a:t>plateau </a:t>
            </a:r>
            <a:r>
              <a:rPr lang="fr-FR" altLang="fr-FR" sz="1600" i="1" dirty="0" smtClean="0">
                <a:solidFill>
                  <a:schemeClr val="tx1"/>
                </a:solidFill>
                <a:ea typeface="ＭＳ Ｐゴシック" pitchFamily="-107" charset="-128"/>
              </a:rPr>
              <a:t>&lt; </a:t>
            </a:r>
            <a:r>
              <a:rPr lang="fr-FR" altLang="fr-FR" sz="1600" i="1" dirty="0">
                <a:solidFill>
                  <a:schemeClr val="tx1"/>
                </a:solidFill>
                <a:ea typeface="ＭＳ Ｐゴシック" pitchFamily="-107" charset="-128"/>
              </a:rPr>
              <a:t>30 cmH</a:t>
            </a:r>
            <a:r>
              <a:rPr lang="fr-FR" altLang="fr-FR" sz="1600" i="1" baseline="-25000" dirty="0">
                <a:solidFill>
                  <a:schemeClr val="tx1"/>
                </a:solidFill>
                <a:ea typeface="ＭＳ Ｐゴシック" pitchFamily="-107" charset="-128"/>
              </a:rPr>
              <a:t>2</a:t>
            </a:r>
            <a:r>
              <a:rPr lang="fr-FR" altLang="fr-FR" sz="1600" i="1" dirty="0">
                <a:solidFill>
                  <a:schemeClr val="tx1"/>
                </a:solidFill>
                <a:ea typeface="ＭＳ Ｐゴシック" pitchFamily="-107" charset="-128"/>
              </a:rPr>
              <a:t>O </a:t>
            </a:r>
            <a:r>
              <a:rPr lang="fr-FR" altLang="fr-FR" i="1" dirty="0" smtClean="0">
                <a:solidFill>
                  <a:schemeClr val="tx1"/>
                </a:solidFill>
                <a:ea typeface="ＭＳ Ｐゴシック" pitchFamily="-107" charset="-128"/>
              </a:rPr>
              <a:t>, </a:t>
            </a:r>
            <a:r>
              <a:rPr lang="fr-FR" altLang="fr-FR" sz="1600" i="1" dirty="0" smtClean="0">
                <a:solidFill>
                  <a:schemeClr val="tx1"/>
                </a:solidFill>
                <a:ea typeface="ＭＳ Ｐゴシック" pitchFamily="-107" charset="-128"/>
              </a:rPr>
              <a:t>PEP </a:t>
            </a:r>
            <a:r>
              <a:rPr lang="fr-FR" altLang="fr-FR" i="1" dirty="0">
                <a:solidFill>
                  <a:schemeClr val="tx1"/>
                </a:solidFill>
                <a:ea typeface="ＭＳ Ｐゴシック" pitchFamily="-107" charset="-128"/>
              </a:rPr>
              <a:t>au moins égale à 5 cm </a:t>
            </a:r>
            <a:r>
              <a:rPr lang="fr-FR" altLang="fr-FR" i="1" dirty="0" smtClean="0">
                <a:solidFill>
                  <a:schemeClr val="tx1"/>
                </a:solidFill>
                <a:ea typeface="ＭＳ Ｐゴシック" pitchFamily="-107" charset="-128"/>
              </a:rPr>
              <a:t>H</a:t>
            </a:r>
            <a:r>
              <a:rPr lang="fr-FR" altLang="fr-FR" i="1" baseline="-25000" dirty="0" smtClean="0">
                <a:solidFill>
                  <a:schemeClr val="tx1"/>
                </a:solidFill>
                <a:ea typeface="ＭＳ Ｐゴシック" pitchFamily="-107" charset="-128"/>
              </a:rPr>
              <a:t>2</a:t>
            </a:r>
            <a:r>
              <a:rPr lang="fr-FR" altLang="fr-FR" i="1" dirty="0" smtClean="0">
                <a:solidFill>
                  <a:schemeClr val="tx1"/>
                </a:solidFill>
                <a:ea typeface="ＭＳ Ｐゴシック" pitchFamily="-107" charset="-128"/>
              </a:rPr>
              <a:t>O et </a:t>
            </a:r>
            <a:r>
              <a:rPr lang="fr-FR" altLang="fr-FR" sz="1600" i="1" dirty="0" smtClean="0">
                <a:solidFill>
                  <a:schemeClr val="tx1"/>
                </a:solidFill>
                <a:ea typeface="ＭＳ Ｐゴシック" pitchFamily="-107" charset="-128"/>
              </a:rPr>
              <a:t>FiO</a:t>
            </a:r>
            <a:r>
              <a:rPr lang="fr-FR" altLang="fr-FR" sz="1600" i="1" baseline="-25000" dirty="0" smtClean="0">
                <a:solidFill>
                  <a:schemeClr val="tx1"/>
                </a:solidFill>
                <a:ea typeface="ＭＳ Ｐゴシック" pitchFamily="-107" charset="-128"/>
              </a:rPr>
              <a:t>2</a:t>
            </a:r>
            <a:r>
              <a:rPr lang="fr-FR" altLang="fr-FR" sz="1600" i="1" dirty="0" smtClean="0">
                <a:solidFill>
                  <a:schemeClr val="tx1"/>
                </a:solidFill>
                <a:ea typeface="ＭＳ Ｐゴシック" pitchFamily="-107" charset="-128"/>
              </a:rPr>
              <a:t> &lt; </a:t>
            </a:r>
            <a:r>
              <a:rPr lang="fr-FR" altLang="fr-FR" sz="1600" i="1" dirty="0">
                <a:solidFill>
                  <a:schemeClr val="tx1"/>
                </a:solidFill>
                <a:ea typeface="ＭＳ Ｐゴシック" pitchFamily="-107" charset="-128"/>
              </a:rPr>
              <a:t>60% </a:t>
            </a:r>
            <a:r>
              <a:rPr lang="fr-FR" altLang="fr-FR" sz="1600" i="1" dirty="0" smtClean="0">
                <a:solidFill>
                  <a:schemeClr val="tx1"/>
                </a:solidFill>
                <a:ea typeface="ＭＳ Ｐゴシック" pitchFamily="-107" charset="-128"/>
              </a:rPr>
              <a:t>pour SpO</a:t>
            </a:r>
            <a:r>
              <a:rPr lang="fr-FR" altLang="fr-FR" sz="1600" i="1" baseline="-25000" dirty="0" smtClean="0">
                <a:solidFill>
                  <a:schemeClr val="tx1"/>
                </a:solidFill>
                <a:ea typeface="ＭＳ Ｐゴシック" pitchFamily="-107" charset="-128"/>
              </a:rPr>
              <a:t>2</a:t>
            </a:r>
            <a:r>
              <a:rPr lang="fr-FR" altLang="fr-FR" sz="1600" i="1" dirty="0" smtClean="0">
                <a:solidFill>
                  <a:schemeClr val="tx1"/>
                </a:solidFill>
                <a:ea typeface="ＭＳ Ｐゴシック" pitchFamily="-107" charset="-128"/>
              </a:rPr>
              <a:t> </a:t>
            </a:r>
            <a:r>
              <a:rPr lang="fr-FR" altLang="fr-FR" sz="1600" i="1" dirty="0">
                <a:solidFill>
                  <a:schemeClr val="tx1"/>
                </a:solidFill>
                <a:ea typeface="ＭＳ Ｐゴシック" pitchFamily="-107" charset="-128"/>
              </a:rPr>
              <a:t>&gt; 92</a:t>
            </a:r>
            <a:r>
              <a:rPr lang="fr-FR" altLang="fr-FR" sz="1600" i="1" dirty="0" smtClean="0">
                <a:solidFill>
                  <a:schemeClr val="tx1"/>
                </a:solidFill>
                <a:ea typeface="ＭＳ Ｐゴシック" pitchFamily="-107" charset="-128"/>
              </a:rPr>
              <a:t>%</a:t>
            </a:r>
          </a:p>
          <a:p>
            <a:pPr lvl="1"/>
            <a:r>
              <a:rPr lang="fr-FR" i="1" dirty="0" smtClean="0">
                <a:solidFill>
                  <a:schemeClr val="tx1"/>
                </a:solidFill>
                <a:ea typeface="ＭＳ Ｐゴシック" pitchFamily="-107" charset="-128"/>
              </a:rPr>
              <a:t>Sédation incluant curarisation précoce</a:t>
            </a:r>
          </a:p>
          <a:p>
            <a:pPr lvl="2"/>
            <a:r>
              <a:rPr lang="fr-FR" i="1" dirty="0" smtClean="0">
                <a:solidFill>
                  <a:schemeClr val="tx1"/>
                </a:solidFill>
                <a:ea typeface="ＭＳ Ｐゴシック" pitchFamily="-107" charset="-128"/>
              </a:rPr>
              <a:t>Réduction de l’inflammation alvéolaire et pulmonaire</a:t>
            </a:r>
            <a:endParaRPr lang="fr-FR" i="1" dirty="0">
              <a:solidFill>
                <a:schemeClr val="tx1"/>
              </a:solidFill>
              <a:ea typeface="ＭＳ Ｐゴシック" pitchFamily="-107" charset="-128"/>
            </a:endParaRPr>
          </a:p>
          <a:p>
            <a:pPr lvl="1"/>
            <a:r>
              <a:rPr lang="fr-FR" i="1" dirty="0" smtClean="0">
                <a:solidFill>
                  <a:schemeClr val="tx1"/>
                </a:solidFill>
                <a:ea typeface="ＭＳ Ｐゴシック" pitchFamily="-107" charset="-128"/>
              </a:rPr>
              <a:t>Et le futur : Oxygénothérapie haut débit (</a:t>
            </a:r>
            <a:r>
              <a:rPr lang="fr-FR" i="1" dirty="0" err="1" smtClean="0">
                <a:solidFill>
                  <a:schemeClr val="tx1"/>
                </a:solidFill>
                <a:ea typeface="ＭＳ Ｐゴシック" pitchFamily="-107" charset="-128"/>
              </a:rPr>
              <a:t>Optiflow</a:t>
            </a:r>
            <a:r>
              <a:rPr lang="fr-FR" i="1" dirty="0" smtClean="0">
                <a:solidFill>
                  <a:schemeClr val="tx1"/>
                </a:solidFill>
                <a:ea typeface="ＭＳ Ｐゴシック" pitchFamily="-107" charset="-128"/>
              </a:rPr>
              <a:t>)</a:t>
            </a:r>
          </a:p>
          <a:p>
            <a:pPr lvl="1"/>
            <a:endParaRPr lang="fr-FR" dirty="0"/>
          </a:p>
          <a:p>
            <a:pPr lvl="1"/>
            <a:endParaRPr lang="fr-FR" altLang="fr-FR" sz="1600" dirty="0">
              <a:ea typeface="ＭＳ Ｐゴシック" pitchFamily="-107" charset="-128"/>
            </a:endParaRPr>
          </a:p>
          <a:p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1077404" y="210312"/>
            <a:ext cx="8534400" cy="15121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altLang="fr-FR" b="1" dirty="0" smtClean="0">
                <a:solidFill>
                  <a:schemeClr val="tx1"/>
                </a:solidFill>
                <a:ea typeface="ＭＳ Ｐゴシック" pitchFamily="-107" charset="-128"/>
              </a:rPr>
              <a:t>Q3 - INDICATIONS ET MODALITÉS DU SUPPORT VENTILATOIRE DU PATIENT TRAUMATISÉ THORACIQUE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83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4212" y="1700784"/>
            <a:ext cx="8534400" cy="4611963"/>
          </a:xfrm>
        </p:spPr>
        <p:txBody>
          <a:bodyPr>
            <a:normAutofit lnSpcReduction="10000"/>
          </a:bodyPr>
          <a:lstStyle/>
          <a:p>
            <a:pPr lvl="1"/>
            <a:r>
              <a:rPr lang="fr-FR" altLang="fr-FR" i="1" dirty="0" smtClean="0">
                <a:solidFill>
                  <a:schemeClr val="tx1"/>
                </a:solidFill>
                <a:ea typeface="ＭＳ Ｐゴシック" pitchFamily="-107" charset="-128"/>
              </a:rPr>
              <a:t>C’est </a:t>
            </a:r>
            <a:r>
              <a:rPr lang="fr-FR" altLang="fr-FR" i="1" dirty="0">
                <a:solidFill>
                  <a:schemeClr val="tx1"/>
                </a:solidFill>
                <a:ea typeface="ＭＳ Ｐゴシック" pitchFamily="-107" charset="-128"/>
              </a:rPr>
              <a:t>une urgence </a:t>
            </a:r>
            <a:endParaRPr lang="fr-FR" altLang="fr-FR" i="1" dirty="0" smtClean="0">
              <a:solidFill>
                <a:schemeClr val="tx1"/>
              </a:solidFill>
              <a:ea typeface="ＭＳ Ｐゴシック" pitchFamily="-107" charset="-128"/>
            </a:endParaRPr>
          </a:p>
          <a:p>
            <a:pPr lvl="1"/>
            <a:endParaRPr lang="fr-FR" altLang="fr-FR" i="1" dirty="0" smtClean="0">
              <a:solidFill>
                <a:schemeClr val="tx1"/>
              </a:solidFill>
              <a:ea typeface="ＭＳ Ｐゴシック" pitchFamily="-107" charset="-128"/>
            </a:endParaRPr>
          </a:p>
          <a:p>
            <a:pPr lvl="1"/>
            <a:r>
              <a:rPr lang="fr-FR" altLang="fr-FR" i="1" dirty="0">
                <a:solidFill>
                  <a:schemeClr val="tx1"/>
                </a:solidFill>
                <a:ea typeface="ＭＳ Ｐゴシック" pitchFamily="-107" charset="-128"/>
              </a:rPr>
              <a:t>E</a:t>
            </a:r>
            <a:r>
              <a:rPr lang="fr-FR" altLang="fr-FR" i="1" dirty="0" smtClean="0">
                <a:solidFill>
                  <a:schemeClr val="tx1"/>
                </a:solidFill>
                <a:ea typeface="ＭＳ Ｐゴシック" pitchFamily="-107" charset="-128"/>
              </a:rPr>
              <a:t>valuation </a:t>
            </a:r>
            <a:r>
              <a:rPr lang="fr-FR" altLang="fr-FR" i="1" dirty="0">
                <a:solidFill>
                  <a:schemeClr val="tx1"/>
                </a:solidFill>
                <a:ea typeface="ＭＳ Ｐゴシック" pitchFamily="-107" charset="-128"/>
              </a:rPr>
              <a:t>systématique </a:t>
            </a:r>
            <a:r>
              <a:rPr lang="fr-FR" altLang="fr-FR" i="1" dirty="0" smtClean="0">
                <a:solidFill>
                  <a:schemeClr val="tx1"/>
                </a:solidFill>
                <a:ea typeface="ＭＳ Ｐゴシック" pitchFamily="-107" charset="-128"/>
              </a:rPr>
              <a:t>(Repos </a:t>
            </a:r>
            <a:r>
              <a:rPr lang="fr-FR" altLang="fr-FR" i="1" dirty="0">
                <a:solidFill>
                  <a:schemeClr val="tx1"/>
                </a:solidFill>
                <a:ea typeface="ＭＳ Ｐゴシック" pitchFamily="-107" charset="-128"/>
              </a:rPr>
              <a:t>, toux et </a:t>
            </a:r>
            <a:r>
              <a:rPr lang="fr-FR" altLang="fr-FR" i="1" dirty="0" smtClean="0">
                <a:solidFill>
                  <a:schemeClr val="tx1"/>
                </a:solidFill>
                <a:ea typeface="ＭＳ Ｐゴシック" pitchFamily="-107" charset="-128"/>
              </a:rPr>
              <a:t>l’inspiration profonde) de </a:t>
            </a:r>
            <a:r>
              <a:rPr lang="fr-FR" altLang="fr-FR" i="1" dirty="0">
                <a:solidFill>
                  <a:schemeClr val="tx1"/>
                </a:solidFill>
                <a:ea typeface="ＭＳ Ｐゴシック" pitchFamily="-107" charset="-128"/>
              </a:rPr>
              <a:t>l’intensité de la douleur </a:t>
            </a:r>
            <a:endParaRPr lang="fr-FR" altLang="fr-FR" i="1" dirty="0" smtClean="0">
              <a:solidFill>
                <a:schemeClr val="tx1"/>
              </a:solidFill>
              <a:ea typeface="ＭＳ Ｐゴシック" pitchFamily="-107" charset="-128"/>
            </a:endParaRPr>
          </a:p>
          <a:p>
            <a:pPr lvl="2"/>
            <a:r>
              <a:rPr lang="fr-FR" altLang="fr-FR" i="1" dirty="0" smtClean="0">
                <a:solidFill>
                  <a:schemeClr val="tx1"/>
                </a:solidFill>
                <a:ea typeface="ＭＳ Ｐゴシック" pitchFamily="-107" charset="-128"/>
              </a:rPr>
              <a:t>Utilisation échelle </a:t>
            </a:r>
            <a:r>
              <a:rPr lang="fr-FR" altLang="fr-FR" i="1" dirty="0">
                <a:solidFill>
                  <a:schemeClr val="tx1"/>
                </a:solidFill>
                <a:ea typeface="ＭＳ Ｐゴシック" pitchFamily="-107" charset="-128"/>
              </a:rPr>
              <a:t>numérique (EN) </a:t>
            </a:r>
            <a:r>
              <a:rPr lang="fr-FR" altLang="fr-FR" i="1" dirty="0" err="1" smtClean="0">
                <a:solidFill>
                  <a:schemeClr val="tx1"/>
                </a:solidFill>
                <a:ea typeface="ＭＳ Ｐゴシック" pitchFamily="-107" charset="-128"/>
              </a:rPr>
              <a:t>enpremière</a:t>
            </a:r>
            <a:r>
              <a:rPr lang="fr-FR" altLang="fr-FR" i="1" dirty="0" smtClean="0">
                <a:solidFill>
                  <a:schemeClr val="tx1"/>
                </a:solidFill>
                <a:ea typeface="ＭＳ Ｐゴシック" pitchFamily="-107" charset="-128"/>
              </a:rPr>
              <a:t> </a:t>
            </a:r>
            <a:r>
              <a:rPr lang="fr-FR" altLang="fr-FR" i="1" dirty="0">
                <a:solidFill>
                  <a:schemeClr val="tx1"/>
                </a:solidFill>
                <a:ea typeface="ＭＳ Ｐゴシック" pitchFamily="-107" charset="-128"/>
              </a:rPr>
              <a:t>intention</a:t>
            </a:r>
            <a:r>
              <a:rPr lang="fr-FR" altLang="fr-FR" i="1" dirty="0" smtClean="0">
                <a:solidFill>
                  <a:schemeClr val="tx1"/>
                </a:solidFill>
                <a:ea typeface="ＭＳ Ｐゴシック" pitchFamily="-107" charset="-128"/>
              </a:rPr>
              <a:t>, ou </a:t>
            </a:r>
            <a:r>
              <a:rPr lang="fr-FR" altLang="fr-FR" i="1" dirty="0" err="1" smtClean="0">
                <a:solidFill>
                  <a:schemeClr val="tx1"/>
                </a:solidFill>
                <a:ea typeface="ＭＳ Ｐゴシック" pitchFamily="-107" charset="-128"/>
              </a:rPr>
              <a:t>AlgoPlus</a:t>
            </a:r>
            <a:r>
              <a:rPr lang="fr-FR" altLang="fr-FR" i="1" dirty="0" smtClean="0">
                <a:solidFill>
                  <a:schemeClr val="tx1"/>
                </a:solidFill>
                <a:ea typeface="ＭＳ Ｐゴシック" pitchFamily="-107" charset="-128"/>
              </a:rPr>
              <a:t>, </a:t>
            </a:r>
            <a:r>
              <a:rPr lang="fr-FR" altLang="fr-FR" i="1" dirty="0">
                <a:solidFill>
                  <a:schemeClr val="tx1"/>
                </a:solidFill>
                <a:ea typeface="ＭＳ Ｐゴシック" pitchFamily="-107" charset="-128"/>
              </a:rPr>
              <a:t>sinon </a:t>
            </a:r>
            <a:r>
              <a:rPr lang="fr-FR" altLang="fr-FR" i="1" dirty="0" smtClean="0">
                <a:solidFill>
                  <a:schemeClr val="tx1"/>
                </a:solidFill>
                <a:ea typeface="ＭＳ Ｐゴシック" pitchFamily="-107" charset="-128"/>
              </a:rPr>
              <a:t>échelle </a:t>
            </a:r>
            <a:r>
              <a:rPr lang="fr-FR" altLang="fr-FR" i="1" dirty="0">
                <a:solidFill>
                  <a:schemeClr val="tx1"/>
                </a:solidFill>
                <a:ea typeface="ＭＳ Ｐゴシック" pitchFamily="-107" charset="-128"/>
              </a:rPr>
              <a:t>verbale simple (EVS) </a:t>
            </a:r>
            <a:endParaRPr lang="fr-FR" altLang="fr-FR" i="1" dirty="0" smtClean="0">
              <a:solidFill>
                <a:schemeClr val="tx1"/>
              </a:solidFill>
              <a:ea typeface="ＭＳ Ｐゴシック" pitchFamily="-107" charset="-128"/>
            </a:endParaRPr>
          </a:p>
          <a:p>
            <a:pPr lvl="1"/>
            <a:endParaRPr lang="fr-FR" altLang="fr-FR" i="1" dirty="0" smtClean="0">
              <a:solidFill>
                <a:schemeClr val="tx1"/>
              </a:solidFill>
              <a:ea typeface="ＭＳ Ｐゴシック" pitchFamily="-107" charset="-128"/>
            </a:endParaRPr>
          </a:p>
          <a:p>
            <a:pPr lvl="1"/>
            <a:r>
              <a:rPr lang="fr-FR" altLang="fr-FR" b="1" i="1" dirty="0">
                <a:solidFill>
                  <a:schemeClr val="tx1"/>
                </a:solidFill>
                <a:ea typeface="ＭＳ Ｐゴシック" pitchFamily="-107" charset="-128"/>
              </a:rPr>
              <a:t>T</a:t>
            </a:r>
            <a:r>
              <a:rPr lang="fr-FR" altLang="fr-FR" b="1" i="1" dirty="0" smtClean="0">
                <a:solidFill>
                  <a:schemeClr val="tx1"/>
                </a:solidFill>
                <a:ea typeface="ＭＳ Ｐゴシック" pitchFamily="-107" charset="-128"/>
              </a:rPr>
              <a:t>itration </a:t>
            </a:r>
            <a:r>
              <a:rPr lang="fr-FR" altLang="fr-FR" b="1" i="1" dirty="0">
                <a:solidFill>
                  <a:schemeClr val="tx1"/>
                </a:solidFill>
                <a:ea typeface="ＭＳ Ｐゴシック" pitchFamily="-107" charset="-128"/>
              </a:rPr>
              <a:t>par </a:t>
            </a:r>
            <a:r>
              <a:rPr lang="fr-FR" altLang="fr-FR" b="1" i="1" dirty="0" smtClean="0">
                <a:solidFill>
                  <a:schemeClr val="tx1"/>
                </a:solidFill>
                <a:ea typeface="ＭＳ Ｐゴシック" pitchFamily="-107" charset="-128"/>
              </a:rPr>
              <a:t>morphine</a:t>
            </a:r>
          </a:p>
          <a:p>
            <a:pPr lvl="1"/>
            <a:endParaRPr lang="fr-FR" altLang="fr-FR" b="1" i="1" dirty="0" smtClean="0">
              <a:solidFill>
                <a:schemeClr val="tx1"/>
              </a:solidFill>
              <a:ea typeface="ＭＳ Ｐゴシック" pitchFamily="-107" charset="-128"/>
            </a:endParaRPr>
          </a:p>
          <a:p>
            <a:pPr lvl="1"/>
            <a:r>
              <a:rPr lang="fr-FR" altLang="fr-FR" i="1" dirty="0">
                <a:solidFill>
                  <a:schemeClr val="tx1"/>
                </a:solidFill>
                <a:ea typeface="ＭＳ Ｐゴシック" pitchFamily="-107" charset="-128"/>
              </a:rPr>
              <a:t>Pour la mobilisation du patient ou la réalisation de geste invasif, après morphinique</a:t>
            </a:r>
            <a:r>
              <a:rPr lang="fr-FR" altLang="fr-FR" b="1" i="1" dirty="0">
                <a:solidFill>
                  <a:schemeClr val="tx1"/>
                </a:solidFill>
                <a:ea typeface="ＭＳ Ｐゴシック" pitchFamily="-107" charset="-128"/>
              </a:rPr>
              <a:t>, recours à la </a:t>
            </a:r>
            <a:r>
              <a:rPr lang="fr-FR" altLang="fr-FR" b="1" i="1" dirty="0" smtClean="0">
                <a:solidFill>
                  <a:schemeClr val="tx1"/>
                </a:solidFill>
                <a:ea typeface="ＭＳ Ｐゴシック" pitchFamily="-107" charset="-128"/>
              </a:rPr>
              <a:t>kétamine</a:t>
            </a:r>
          </a:p>
          <a:p>
            <a:pPr lvl="1"/>
            <a:endParaRPr lang="fr-FR" altLang="fr-FR" b="1" i="1" dirty="0" smtClean="0">
              <a:solidFill>
                <a:schemeClr val="tx1"/>
              </a:solidFill>
              <a:ea typeface="ＭＳ Ｐゴシック" pitchFamily="-107" charset="-128"/>
            </a:endParaRPr>
          </a:p>
          <a:p>
            <a:pPr lvl="1"/>
            <a:r>
              <a:rPr lang="fr-FR" altLang="fr-FR" i="1" dirty="0" smtClean="0">
                <a:solidFill>
                  <a:schemeClr val="tx1"/>
                </a:solidFill>
                <a:ea typeface="ＭＳ Ｐゴシック" pitchFamily="-107" charset="-128"/>
              </a:rPr>
              <a:t>Et pour le futur intra hospitalier loco régional avec AR</a:t>
            </a:r>
            <a:endParaRPr lang="fr-FR" altLang="fr-FR" dirty="0">
              <a:solidFill>
                <a:schemeClr val="tx1"/>
              </a:solidFill>
              <a:ea typeface="ＭＳ Ｐゴシック" pitchFamily="-107" charset="-128"/>
            </a:endParaRPr>
          </a:p>
          <a:p>
            <a:pPr lvl="1"/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1004252" y="91440"/>
            <a:ext cx="8534400" cy="12412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altLang="fr-FR" b="1" dirty="0" smtClean="0">
                <a:solidFill>
                  <a:schemeClr val="tx1"/>
                </a:solidFill>
                <a:ea typeface="ＭＳ Ｐゴシック" pitchFamily="-107" charset="-128"/>
              </a:rPr>
              <a:t>Q4 - STRATEGIES ANALGESIQUES DES TRAUMATISMES THORACIQUES 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98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94524" y="1124712"/>
            <a:ext cx="8534400" cy="5486400"/>
          </a:xfrm>
        </p:spPr>
        <p:txBody>
          <a:bodyPr>
            <a:normAutofit/>
          </a:bodyPr>
          <a:lstStyle/>
          <a:p>
            <a:pPr lvl="1"/>
            <a:r>
              <a:rPr lang="fr-FR" altLang="fr-FR" sz="1600" b="1" i="1" dirty="0">
                <a:solidFill>
                  <a:schemeClr val="tx1"/>
                </a:solidFill>
                <a:ea typeface="ＭＳ Ｐゴシック" pitchFamily="-107" charset="-128"/>
              </a:rPr>
              <a:t>D</a:t>
            </a:r>
            <a:r>
              <a:rPr lang="fr-FR" altLang="fr-FR" sz="1600" b="1" i="1" dirty="0" smtClean="0">
                <a:solidFill>
                  <a:schemeClr val="tx1"/>
                </a:solidFill>
                <a:ea typeface="ＭＳ Ｐゴシック" pitchFamily="-107" charset="-128"/>
              </a:rPr>
              <a:t>écompression </a:t>
            </a:r>
            <a:r>
              <a:rPr lang="fr-FR" altLang="fr-FR" sz="1600" b="1" i="1" dirty="0">
                <a:solidFill>
                  <a:schemeClr val="tx1"/>
                </a:solidFill>
                <a:ea typeface="ＭＳ Ｐゴシック" pitchFamily="-107" charset="-128"/>
              </a:rPr>
              <a:t>en urgence</a:t>
            </a:r>
            <a:r>
              <a:rPr lang="fr-FR" altLang="fr-FR" sz="1600" i="1" dirty="0">
                <a:solidFill>
                  <a:schemeClr val="tx1"/>
                </a:solidFill>
                <a:ea typeface="ＭＳ Ｐゴシック" pitchFamily="-107" charset="-128"/>
              </a:rPr>
              <a:t> </a:t>
            </a:r>
            <a:r>
              <a:rPr lang="fr-FR" altLang="fr-FR" sz="1600" i="1" dirty="0" smtClean="0">
                <a:solidFill>
                  <a:schemeClr val="tx1"/>
                </a:solidFill>
                <a:ea typeface="ＭＳ Ｐゴシック" pitchFamily="-107" charset="-128"/>
              </a:rPr>
              <a:t>si détresse </a:t>
            </a:r>
            <a:r>
              <a:rPr lang="fr-FR" altLang="fr-FR" sz="1600" i="1" dirty="0">
                <a:solidFill>
                  <a:schemeClr val="tx1"/>
                </a:solidFill>
                <a:ea typeface="ＭＳ Ｐゴシック" pitchFamily="-107" charset="-128"/>
              </a:rPr>
              <a:t>respiratoire aigue ou </a:t>
            </a:r>
            <a:r>
              <a:rPr lang="fr-FR" altLang="fr-FR" sz="1600" i="1" dirty="0" smtClean="0">
                <a:solidFill>
                  <a:schemeClr val="tx1"/>
                </a:solidFill>
                <a:ea typeface="ＭＳ Ｐゴシック" pitchFamily="-107" charset="-128"/>
              </a:rPr>
              <a:t>hémodynamique, ou forte suspicion de tamponnade gazeuse  </a:t>
            </a:r>
          </a:p>
          <a:p>
            <a:pPr lvl="2"/>
            <a:r>
              <a:rPr lang="fr-FR" altLang="fr-FR" i="1" dirty="0" smtClean="0">
                <a:solidFill>
                  <a:schemeClr val="tx1"/>
                </a:solidFill>
                <a:ea typeface="ＭＳ Ｐゴシック" pitchFamily="-107" charset="-128"/>
              </a:rPr>
              <a:t>Si échec ou AC </a:t>
            </a:r>
            <a:r>
              <a:rPr lang="fr-FR" altLang="fr-FR" i="1" dirty="0" err="1" smtClean="0">
                <a:solidFill>
                  <a:schemeClr val="tx1"/>
                </a:solidFill>
                <a:ea typeface="ＭＳ Ｐゴシック" pitchFamily="-107" charset="-128"/>
              </a:rPr>
              <a:t>thoracostomie</a:t>
            </a:r>
            <a:r>
              <a:rPr lang="fr-FR" altLang="fr-FR" i="1" dirty="0" smtClean="0">
                <a:solidFill>
                  <a:schemeClr val="tx1"/>
                </a:solidFill>
                <a:ea typeface="ＭＳ Ｐゴシック" pitchFamily="-107" charset="-128"/>
              </a:rPr>
              <a:t> par voie axillaire </a:t>
            </a:r>
          </a:p>
          <a:p>
            <a:pPr lvl="1"/>
            <a:r>
              <a:rPr lang="fr-FR" altLang="fr-FR" sz="1600" i="1" dirty="0" smtClean="0">
                <a:solidFill>
                  <a:schemeClr val="tx1"/>
                </a:solidFill>
                <a:ea typeface="ＭＳ Ｐゴシック" pitchFamily="-107" charset="-128"/>
              </a:rPr>
              <a:t>En intra hospitalier drainage sans </a:t>
            </a:r>
            <a:r>
              <a:rPr lang="fr-FR" altLang="fr-FR" sz="1600" i="1" dirty="0">
                <a:solidFill>
                  <a:schemeClr val="tx1"/>
                </a:solidFill>
                <a:ea typeface="ＭＳ Ｐゴシック" pitchFamily="-107" charset="-128"/>
              </a:rPr>
              <a:t>délai </a:t>
            </a:r>
            <a:endParaRPr lang="fr-FR" altLang="fr-FR" sz="1600" i="1" dirty="0" smtClean="0">
              <a:solidFill>
                <a:schemeClr val="tx1"/>
              </a:solidFill>
              <a:ea typeface="ＭＳ Ｐゴシック" pitchFamily="-107" charset="-128"/>
            </a:endParaRPr>
          </a:p>
          <a:p>
            <a:pPr lvl="2"/>
            <a:r>
              <a:rPr lang="fr-FR" altLang="fr-FR" i="1" dirty="0">
                <a:solidFill>
                  <a:schemeClr val="tx1"/>
                </a:solidFill>
                <a:ea typeface="ＭＳ Ｐゴシック" pitchFamily="-107" charset="-128"/>
              </a:rPr>
              <a:t>E</a:t>
            </a:r>
            <a:r>
              <a:rPr lang="fr-FR" altLang="fr-FR" i="1" dirty="0" smtClean="0">
                <a:solidFill>
                  <a:schemeClr val="tx1"/>
                </a:solidFill>
                <a:ea typeface="ＭＳ Ｐゴシック" pitchFamily="-107" charset="-128"/>
              </a:rPr>
              <a:t>panchement </a:t>
            </a:r>
            <a:r>
              <a:rPr lang="fr-FR" altLang="fr-FR" i="1" dirty="0">
                <a:solidFill>
                  <a:schemeClr val="tx1"/>
                </a:solidFill>
                <a:ea typeface="ＭＳ Ｐゴシック" pitchFamily="-107" charset="-128"/>
              </a:rPr>
              <a:t>liquidien ou aérique responsable d’un retentissement respiratoire et/ou </a:t>
            </a:r>
            <a:r>
              <a:rPr lang="fr-FR" altLang="fr-FR" i="1" dirty="0" smtClean="0">
                <a:solidFill>
                  <a:schemeClr val="tx1"/>
                </a:solidFill>
                <a:ea typeface="ＭＳ Ｐゴシック" pitchFamily="-107" charset="-128"/>
              </a:rPr>
              <a:t>hémodynamique</a:t>
            </a:r>
          </a:p>
          <a:p>
            <a:pPr lvl="2"/>
            <a:r>
              <a:rPr lang="fr-FR" altLang="fr-FR" i="1" dirty="0">
                <a:solidFill>
                  <a:schemeClr val="tx1"/>
                </a:solidFill>
                <a:ea typeface="ＭＳ Ｐゴシック" pitchFamily="-107" charset="-128"/>
              </a:rPr>
              <a:t>H</a:t>
            </a:r>
            <a:r>
              <a:rPr lang="fr-FR" altLang="fr-FR" i="1" dirty="0" smtClean="0">
                <a:solidFill>
                  <a:schemeClr val="tx1"/>
                </a:solidFill>
                <a:ea typeface="ＭＳ Ｐゴシック" pitchFamily="-107" charset="-128"/>
              </a:rPr>
              <a:t>émothorax </a:t>
            </a:r>
            <a:r>
              <a:rPr lang="fr-FR" altLang="fr-FR" i="1" dirty="0">
                <a:solidFill>
                  <a:schemeClr val="tx1"/>
                </a:solidFill>
                <a:ea typeface="ＭＳ Ｐゴシック" pitchFamily="-107" charset="-128"/>
              </a:rPr>
              <a:t>évalué à plus de 500 ml (critère échographique et/ou radio TDM) </a:t>
            </a:r>
            <a:endParaRPr lang="fr-FR" altLang="fr-FR" i="1" dirty="0" smtClean="0">
              <a:solidFill>
                <a:schemeClr val="tx1"/>
              </a:solidFill>
              <a:ea typeface="ＭＳ Ｐゴシック" pitchFamily="-107" charset="-128"/>
            </a:endParaRPr>
          </a:p>
          <a:p>
            <a:pPr lvl="1"/>
            <a:r>
              <a:rPr lang="fr-FR" altLang="fr-FR" sz="1600" i="1" dirty="0">
                <a:solidFill>
                  <a:schemeClr val="tx1"/>
                </a:solidFill>
                <a:ea typeface="ＭＳ Ｐゴシック" pitchFamily="-107" charset="-128"/>
              </a:rPr>
              <a:t>P</a:t>
            </a:r>
            <a:r>
              <a:rPr lang="fr-FR" altLang="fr-FR" sz="1600" i="1" dirty="0" smtClean="0">
                <a:solidFill>
                  <a:schemeClr val="tx1"/>
                </a:solidFill>
                <a:ea typeface="ＭＳ Ｐゴシック" pitchFamily="-107" charset="-128"/>
              </a:rPr>
              <a:t>neumothorax </a:t>
            </a:r>
            <a:r>
              <a:rPr lang="fr-FR" altLang="fr-FR" sz="1600" i="1" dirty="0">
                <a:solidFill>
                  <a:schemeClr val="tx1"/>
                </a:solidFill>
                <a:ea typeface="ＭＳ Ｐゴシック" pitchFamily="-107" charset="-128"/>
              </a:rPr>
              <a:t>minime, </a:t>
            </a:r>
            <a:r>
              <a:rPr lang="fr-FR" altLang="fr-FR" sz="1600" i="1" dirty="0" smtClean="0">
                <a:solidFill>
                  <a:schemeClr val="tx1"/>
                </a:solidFill>
                <a:ea typeface="ＭＳ Ｐゴシック" pitchFamily="-107" charset="-128"/>
              </a:rPr>
              <a:t>unilatéral, sans </a:t>
            </a:r>
            <a:r>
              <a:rPr lang="fr-FR" altLang="fr-FR" sz="1600" i="1" dirty="0">
                <a:solidFill>
                  <a:schemeClr val="tx1"/>
                </a:solidFill>
                <a:ea typeface="ＭＳ Ｐゴシック" pitchFamily="-107" charset="-128"/>
              </a:rPr>
              <a:t>retentissement clinique </a:t>
            </a:r>
            <a:endParaRPr lang="fr-FR" altLang="fr-FR" sz="1600" i="1" dirty="0" smtClean="0">
              <a:solidFill>
                <a:schemeClr val="tx1"/>
              </a:solidFill>
              <a:ea typeface="ＭＳ Ｐゴシック" pitchFamily="-107" charset="-128"/>
            </a:endParaRPr>
          </a:p>
          <a:p>
            <a:pPr lvl="2"/>
            <a:r>
              <a:rPr lang="fr-FR" altLang="fr-FR" i="1" dirty="0">
                <a:solidFill>
                  <a:schemeClr val="tx1"/>
                </a:solidFill>
                <a:ea typeface="ＭＳ Ｐゴシック" pitchFamily="-107" charset="-128"/>
              </a:rPr>
              <a:t>D</a:t>
            </a:r>
            <a:r>
              <a:rPr lang="fr-FR" altLang="fr-FR" i="1" dirty="0" smtClean="0">
                <a:solidFill>
                  <a:schemeClr val="tx1"/>
                </a:solidFill>
                <a:ea typeface="ＭＳ Ｐゴシック" pitchFamily="-107" charset="-128"/>
              </a:rPr>
              <a:t>rainage non systématique. </a:t>
            </a:r>
          </a:p>
          <a:p>
            <a:pPr lvl="2"/>
            <a:r>
              <a:rPr lang="fr-FR" altLang="fr-FR" i="1" dirty="0" smtClean="0">
                <a:solidFill>
                  <a:schemeClr val="tx1"/>
                </a:solidFill>
                <a:ea typeface="ＭＳ Ｐゴシック" pitchFamily="-107" charset="-128"/>
              </a:rPr>
              <a:t>Réévaluation à 12h </a:t>
            </a:r>
            <a:r>
              <a:rPr lang="fr-FR" altLang="fr-FR" i="1" dirty="0" err="1" smtClean="0">
                <a:solidFill>
                  <a:schemeClr val="tx1"/>
                </a:solidFill>
                <a:ea typeface="ＭＳ Ｐゴシック" pitchFamily="-107" charset="-128"/>
              </a:rPr>
              <a:t>Rx</a:t>
            </a:r>
            <a:r>
              <a:rPr lang="fr-FR" altLang="fr-FR" i="1" dirty="0" smtClean="0">
                <a:solidFill>
                  <a:schemeClr val="tx1"/>
                </a:solidFill>
                <a:ea typeface="ＭＳ Ｐゴシック" pitchFamily="-107" charset="-128"/>
              </a:rPr>
              <a:t> et/ou Echographie</a:t>
            </a:r>
            <a:r>
              <a:rPr lang="fr-FR" altLang="fr-FR" i="1" dirty="0">
                <a:solidFill>
                  <a:schemeClr val="tx1"/>
                </a:solidFill>
                <a:ea typeface="ＭＳ Ｐゴシック" pitchFamily="-107" charset="-128"/>
              </a:rPr>
              <a:t> </a:t>
            </a:r>
            <a:endParaRPr lang="fr-FR" altLang="fr-FR" i="1" dirty="0" smtClean="0">
              <a:solidFill>
                <a:schemeClr val="tx1"/>
              </a:solidFill>
              <a:ea typeface="ＭＳ Ｐゴシック" pitchFamily="-107" charset="-128"/>
            </a:endParaRPr>
          </a:p>
          <a:p>
            <a:pPr lvl="1"/>
            <a:r>
              <a:rPr lang="fr-FR" altLang="fr-FR" sz="1600" i="1" dirty="0" smtClean="0">
                <a:solidFill>
                  <a:schemeClr val="tx1"/>
                </a:solidFill>
                <a:ea typeface="ＭＳ Ｐゴシック" pitchFamily="-107" charset="-128"/>
              </a:rPr>
              <a:t>Si ventilation </a:t>
            </a:r>
            <a:r>
              <a:rPr lang="fr-FR" altLang="fr-FR" sz="1600" i="1" dirty="0">
                <a:solidFill>
                  <a:schemeClr val="tx1"/>
                </a:solidFill>
                <a:ea typeface="ＭＳ Ｐゴシック" pitchFamily="-107" charset="-128"/>
              </a:rPr>
              <a:t>mécanique invasive ou </a:t>
            </a:r>
            <a:r>
              <a:rPr lang="fr-FR" altLang="fr-FR" sz="1600" i="1" dirty="0" smtClean="0">
                <a:solidFill>
                  <a:schemeClr val="tx1"/>
                </a:solidFill>
                <a:ea typeface="ＭＳ Ｐゴシック" pitchFamily="-107" charset="-128"/>
              </a:rPr>
              <a:t>bilatéralité, </a:t>
            </a:r>
          </a:p>
          <a:p>
            <a:pPr lvl="2"/>
            <a:r>
              <a:rPr lang="fr-FR" altLang="fr-FR" i="1" dirty="0" smtClean="0">
                <a:solidFill>
                  <a:schemeClr val="tx1"/>
                </a:solidFill>
                <a:ea typeface="ＭＳ Ｐゴシック" pitchFamily="-107" charset="-128"/>
              </a:rPr>
              <a:t>Discussion du drainage au cas par cas ( non systématique</a:t>
            </a:r>
            <a:r>
              <a:rPr lang="fr-FR" altLang="fr-FR" sz="1500" i="1" dirty="0" smtClean="0">
                <a:solidFill>
                  <a:schemeClr val="tx1"/>
                </a:solidFill>
                <a:ea typeface="ＭＳ Ｐゴシック" pitchFamily="-107" charset="-128"/>
              </a:rPr>
              <a:t>)</a:t>
            </a: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1004252" y="146304"/>
            <a:ext cx="8534400" cy="11372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altLang="fr-FR" b="1" dirty="0" smtClean="0">
                <a:solidFill>
                  <a:schemeClr val="tx1"/>
                </a:solidFill>
                <a:ea typeface="ＭＳ Ｐゴシック" pitchFamily="-107" charset="-128"/>
              </a:rPr>
              <a:t>Q5 – INDICATIONS DU DRAINAGE PLEURAL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79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94524" y="1124712"/>
            <a:ext cx="9657652" cy="5486400"/>
          </a:xfrm>
        </p:spPr>
        <p:txBody>
          <a:bodyPr>
            <a:normAutofit/>
          </a:bodyPr>
          <a:lstStyle/>
          <a:p>
            <a:pPr lvl="1"/>
            <a:r>
              <a:rPr lang="fr-FR" altLang="fr-FR" sz="2000" i="1" dirty="0">
                <a:solidFill>
                  <a:schemeClr val="tx1"/>
                </a:solidFill>
                <a:ea typeface="ＭＳ Ｐゴシック" pitchFamily="-107" charset="-128"/>
              </a:rPr>
              <a:t>D</a:t>
            </a:r>
            <a:r>
              <a:rPr lang="fr-FR" altLang="fr-FR" sz="2000" i="1" dirty="0" smtClean="0">
                <a:solidFill>
                  <a:schemeClr val="tx1"/>
                </a:solidFill>
                <a:ea typeface="ＭＳ Ｐゴシック" pitchFamily="-107" charset="-128"/>
              </a:rPr>
              <a:t>écompression et drainage</a:t>
            </a:r>
          </a:p>
          <a:p>
            <a:pPr marL="457200" lvl="1" indent="0">
              <a:buNone/>
            </a:pPr>
            <a:r>
              <a:rPr lang="fr-FR" altLang="fr-FR" sz="2000" i="1" dirty="0" smtClean="0">
                <a:solidFill>
                  <a:schemeClr val="tx1"/>
                </a:solidFill>
                <a:ea typeface="ＭＳ Ｐゴシック" pitchFamily="-107" charset="-128"/>
              </a:rPr>
              <a:t> </a:t>
            </a:r>
          </a:p>
          <a:p>
            <a:pPr lvl="1"/>
            <a:r>
              <a:rPr lang="fr-FR" altLang="fr-FR" sz="2000" i="1" dirty="0" smtClean="0">
                <a:solidFill>
                  <a:schemeClr val="tx1"/>
                </a:solidFill>
                <a:ea typeface="ＭＳ Ｐゴシック" pitchFamily="-107" charset="-128"/>
              </a:rPr>
              <a:t>voie axillaire au 4ème ou 5ème EIC sur la ligne axillaire moyenne. </a:t>
            </a:r>
          </a:p>
          <a:p>
            <a:pPr lvl="2"/>
            <a:r>
              <a:rPr lang="fr-FR" altLang="fr-FR" i="1" dirty="0" smtClean="0">
                <a:solidFill>
                  <a:schemeClr val="tx1"/>
                </a:solidFill>
                <a:ea typeface="ＭＳ Ｐゴシック" pitchFamily="-107" charset="-128"/>
              </a:rPr>
              <a:t>drains </a:t>
            </a:r>
            <a:r>
              <a:rPr lang="fr-FR" altLang="fr-FR" i="1" dirty="0">
                <a:solidFill>
                  <a:schemeClr val="tx1"/>
                </a:solidFill>
                <a:ea typeface="ＭＳ Ｐゴシック" pitchFamily="-107" charset="-128"/>
              </a:rPr>
              <a:t>non traumatisants à bout mousse, </a:t>
            </a:r>
            <a:endParaRPr lang="fr-FR" altLang="fr-FR" i="1" dirty="0" smtClean="0">
              <a:solidFill>
                <a:schemeClr val="tx1"/>
              </a:solidFill>
              <a:ea typeface="ＭＳ Ｐゴシック" pitchFamily="-107" charset="-128"/>
            </a:endParaRPr>
          </a:p>
          <a:p>
            <a:pPr lvl="2"/>
            <a:r>
              <a:rPr lang="fr-FR" altLang="fr-FR" i="1" dirty="0" smtClean="0">
                <a:solidFill>
                  <a:schemeClr val="tx1"/>
                </a:solidFill>
                <a:ea typeface="ＭＳ Ｐゴシック" pitchFamily="-107" charset="-128"/>
              </a:rPr>
              <a:t>Pas de bout tranchants</a:t>
            </a:r>
          </a:p>
          <a:p>
            <a:pPr marL="914400" lvl="2" indent="0">
              <a:buNone/>
            </a:pPr>
            <a:endParaRPr lang="fr-FR" altLang="fr-FR" i="1" dirty="0" smtClean="0">
              <a:solidFill>
                <a:schemeClr val="tx1"/>
              </a:solidFill>
              <a:ea typeface="ＭＳ Ｐゴシック" pitchFamily="-107" charset="-128"/>
            </a:endParaRPr>
          </a:p>
          <a:p>
            <a:pPr lvl="1"/>
            <a:r>
              <a:rPr lang="fr-FR" altLang="fr-FR" sz="2000" i="1" dirty="0">
                <a:solidFill>
                  <a:schemeClr val="tx1"/>
                </a:solidFill>
                <a:ea typeface="ＭＳ Ｐゴシック" pitchFamily="-107" charset="-128"/>
              </a:rPr>
              <a:t>pneumothorax </a:t>
            </a:r>
            <a:r>
              <a:rPr lang="fr-FR" altLang="fr-FR" sz="2000" i="1" dirty="0" smtClean="0">
                <a:solidFill>
                  <a:schemeClr val="tx1"/>
                </a:solidFill>
                <a:ea typeface="ＭＳ Ｐゴシック" pitchFamily="-107" charset="-128"/>
              </a:rPr>
              <a:t>isolés:  drains </a:t>
            </a:r>
            <a:r>
              <a:rPr lang="fr-FR" altLang="fr-FR" sz="2000" i="1" dirty="0">
                <a:solidFill>
                  <a:schemeClr val="tx1"/>
                </a:solidFill>
                <a:ea typeface="ＭＳ Ｐゴシック" pitchFamily="-107" charset="-128"/>
              </a:rPr>
              <a:t>de faible calibre (18 à 24F) </a:t>
            </a:r>
            <a:endParaRPr lang="fr-FR" altLang="fr-FR" sz="2000" i="1" dirty="0" smtClean="0">
              <a:solidFill>
                <a:schemeClr val="tx1"/>
              </a:solidFill>
              <a:ea typeface="ＭＳ Ｐゴシック" pitchFamily="-107" charset="-128"/>
            </a:endParaRPr>
          </a:p>
          <a:p>
            <a:pPr lvl="2"/>
            <a:r>
              <a:rPr lang="fr-FR" altLang="fr-FR" i="1" dirty="0">
                <a:solidFill>
                  <a:schemeClr val="tx1"/>
                </a:solidFill>
                <a:ea typeface="ＭＳ Ｐゴシック" pitchFamily="-107" charset="-128"/>
              </a:rPr>
              <a:t>drains </a:t>
            </a:r>
            <a:r>
              <a:rPr lang="fr-FR" altLang="fr-FR" i="1" dirty="0" smtClean="0">
                <a:solidFill>
                  <a:schemeClr val="tx1"/>
                </a:solidFill>
                <a:ea typeface="ＭＳ Ｐゴシック" pitchFamily="-107" charset="-128"/>
              </a:rPr>
              <a:t>type </a:t>
            </a:r>
            <a:r>
              <a:rPr lang="fr-FR" altLang="fr-FR" i="1" dirty="0">
                <a:solidFill>
                  <a:schemeClr val="tx1"/>
                </a:solidFill>
                <a:ea typeface="ＭＳ Ｐゴシック" pitchFamily="-107" charset="-128"/>
              </a:rPr>
              <a:t>« queue de cochon » </a:t>
            </a:r>
            <a:r>
              <a:rPr lang="fr-FR" altLang="fr-FR" i="1" dirty="0" smtClean="0">
                <a:solidFill>
                  <a:schemeClr val="tx1"/>
                </a:solidFill>
                <a:ea typeface="ＭＳ Ｐゴシック" pitchFamily="-107" charset="-128"/>
              </a:rPr>
              <a:t>possible</a:t>
            </a:r>
          </a:p>
          <a:p>
            <a:pPr marL="914400" lvl="2" indent="0">
              <a:buNone/>
            </a:pPr>
            <a:endParaRPr lang="fr-FR" altLang="fr-FR" sz="2000" i="1" dirty="0" smtClean="0">
              <a:solidFill>
                <a:schemeClr val="tx1"/>
              </a:solidFill>
              <a:ea typeface="ＭＳ Ｐゴシック" pitchFamily="-107" charset="-128"/>
            </a:endParaRPr>
          </a:p>
          <a:p>
            <a:pPr lvl="1"/>
            <a:r>
              <a:rPr lang="fr-FR" altLang="fr-FR" sz="2000" i="1" dirty="0" smtClean="0">
                <a:solidFill>
                  <a:schemeClr val="tx1"/>
                </a:solidFill>
                <a:ea typeface="ＭＳ Ｐゴシック" pitchFamily="-107" charset="-128"/>
              </a:rPr>
              <a:t>Hémothorax : drains </a:t>
            </a:r>
            <a:r>
              <a:rPr lang="fr-FR" altLang="fr-FR" sz="2000" i="1" dirty="0">
                <a:solidFill>
                  <a:schemeClr val="tx1"/>
                </a:solidFill>
                <a:ea typeface="ＭＳ Ｐゴシック" pitchFamily="-107" charset="-128"/>
              </a:rPr>
              <a:t>de gros calibre (28 à 36F</a:t>
            </a:r>
            <a:r>
              <a:rPr lang="fr-FR" altLang="fr-FR" sz="2000" i="1" dirty="0" smtClean="0">
                <a:solidFill>
                  <a:schemeClr val="tx1"/>
                </a:solidFill>
                <a:ea typeface="ＭＳ Ｐゴシック" pitchFamily="-107" charset="-128"/>
              </a:rPr>
              <a:t>)</a:t>
            </a:r>
            <a:endParaRPr lang="fr-FR" altLang="fr-FR" sz="1050" dirty="0">
              <a:solidFill>
                <a:schemeClr val="tx1"/>
              </a:solidFill>
              <a:ea typeface="ＭＳ Ｐゴシック" pitchFamily="-107" charset="-128"/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1004252" y="146304"/>
            <a:ext cx="8534400" cy="11372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altLang="fr-FR" b="1" dirty="0" smtClean="0">
                <a:solidFill>
                  <a:schemeClr val="tx1"/>
                </a:solidFill>
                <a:ea typeface="ＭＳ Ｐゴシック" pitchFamily="-107" charset="-128"/>
              </a:rPr>
              <a:t>Q5</a:t>
            </a:r>
            <a:r>
              <a:rPr lang="fr-FR" altLang="fr-FR" b="1" dirty="0">
                <a:solidFill>
                  <a:schemeClr val="tx1"/>
                </a:solidFill>
                <a:ea typeface="ＭＳ Ｐゴシック" pitchFamily="-107" charset="-128"/>
              </a:rPr>
              <a:t> </a:t>
            </a:r>
            <a:r>
              <a:rPr lang="fr-FR" altLang="fr-FR" b="1" dirty="0" smtClean="0">
                <a:solidFill>
                  <a:schemeClr val="tx1"/>
                </a:solidFill>
                <a:ea typeface="ＭＳ Ｐゴシック" pitchFamily="-107" charset="-128"/>
              </a:rPr>
              <a:t>- MODALITÉS DU DRAINAGE PLEURAL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08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9972" y="1024128"/>
            <a:ext cx="9685084" cy="5586984"/>
          </a:xfrm>
        </p:spPr>
        <p:txBody>
          <a:bodyPr>
            <a:normAutofit/>
          </a:bodyPr>
          <a:lstStyle/>
          <a:p>
            <a:pPr lvl="1"/>
            <a:r>
              <a:rPr lang="fr-FR" altLang="fr-FR" i="1" dirty="0">
                <a:solidFill>
                  <a:schemeClr val="tx1"/>
                </a:solidFill>
                <a:ea typeface="ＭＳ Ｐゴシック" pitchFamily="-107" charset="-128"/>
              </a:rPr>
              <a:t>P</a:t>
            </a:r>
            <a:r>
              <a:rPr lang="fr-FR" altLang="fr-FR" i="1" dirty="0" smtClean="0">
                <a:solidFill>
                  <a:schemeClr val="tx1"/>
                </a:solidFill>
                <a:ea typeface="ＭＳ Ｐゴシック" pitchFamily="-107" charset="-128"/>
              </a:rPr>
              <a:t>as de réalisation </a:t>
            </a:r>
            <a:r>
              <a:rPr lang="fr-FR" altLang="fr-FR" i="1" dirty="0">
                <a:solidFill>
                  <a:schemeClr val="tx1"/>
                </a:solidFill>
                <a:ea typeface="ＭＳ Ｐゴシック" pitchFamily="-107" charset="-128"/>
              </a:rPr>
              <a:t>d'une thoracotomie en </a:t>
            </a:r>
            <a:r>
              <a:rPr lang="fr-FR" altLang="fr-FR" i="1" dirty="0" err="1">
                <a:solidFill>
                  <a:schemeClr val="tx1"/>
                </a:solidFill>
                <a:ea typeface="ＭＳ Ｐゴシック" pitchFamily="-107" charset="-128"/>
              </a:rPr>
              <a:t>préhospitalier</a:t>
            </a:r>
            <a:r>
              <a:rPr lang="fr-FR" altLang="fr-FR" i="1" dirty="0">
                <a:solidFill>
                  <a:schemeClr val="tx1"/>
                </a:solidFill>
                <a:ea typeface="ＭＳ Ｐゴシック" pitchFamily="-107" charset="-128"/>
              </a:rPr>
              <a:t> </a:t>
            </a:r>
            <a:r>
              <a:rPr lang="fr-FR" altLang="fr-FR" i="1" dirty="0" smtClean="0">
                <a:solidFill>
                  <a:schemeClr val="tx1"/>
                </a:solidFill>
                <a:ea typeface="ＭＳ Ｐゴシック" pitchFamily="-107" charset="-128"/>
              </a:rPr>
              <a:t>dans l’AC.</a:t>
            </a:r>
          </a:p>
          <a:p>
            <a:pPr lvl="1"/>
            <a:endParaRPr lang="fr-FR" altLang="fr-FR" i="1" dirty="0" smtClean="0">
              <a:solidFill>
                <a:schemeClr val="tx1"/>
              </a:solidFill>
              <a:ea typeface="ＭＳ Ｐゴシック" pitchFamily="-107" charset="-128"/>
            </a:endParaRPr>
          </a:p>
          <a:p>
            <a:pPr lvl="1"/>
            <a:r>
              <a:rPr lang="fr-FR" altLang="fr-FR" i="1" dirty="0">
                <a:solidFill>
                  <a:schemeClr val="tx1"/>
                </a:solidFill>
                <a:ea typeface="ＭＳ Ｐゴシック" pitchFamily="-107" charset="-128"/>
              </a:rPr>
              <a:t>En intra hospitalier, la thoracotomie de ressuscitation apparaît futile dans deux situations : </a:t>
            </a:r>
          </a:p>
          <a:p>
            <a:pPr lvl="2"/>
            <a:r>
              <a:rPr lang="fr-FR" altLang="fr-FR" sz="1800" i="1" dirty="0">
                <a:solidFill>
                  <a:schemeClr val="tx1"/>
                </a:solidFill>
                <a:ea typeface="ヒラギノ角ゴ Pro W3" pitchFamily="-107" charset="-128"/>
              </a:rPr>
              <a:t>la réanimation cardiopulmonaire  &gt; 10 min sans récupération d'une activité circulatoire 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fr-FR" altLang="fr-FR" sz="1800" b="1" i="1" dirty="0">
                <a:solidFill>
                  <a:schemeClr val="tx1"/>
                </a:solidFill>
                <a:ea typeface="ヒラギノ角ゴ Pro W3" pitchFamily="-107" charset="-128"/>
              </a:rPr>
              <a:t>et/ou</a:t>
            </a:r>
            <a:r>
              <a:rPr lang="fr-FR" altLang="fr-FR" sz="1800" i="1" dirty="0">
                <a:solidFill>
                  <a:schemeClr val="tx1"/>
                </a:solidFill>
                <a:ea typeface="ヒラギノ角ゴ Pro W3" pitchFamily="-107" charset="-128"/>
              </a:rPr>
              <a:t>  </a:t>
            </a:r>
          </a:p>
          <a:p>
            <a:pPr lvl="2"/>
            <a:r>
              <a:rPr lang="fr-FR" altLang="fr-FR" sz="1800" i="1" dirty="0">
                <a:solidFill>
                  <a:schemeClr val="tx1"/>
                </a:solidFill>
                <a:ea typeface="ヒラギノ角ゴ Pro W3" pitchFamily="-107" charset="-128"/>
              </a:rPr>
              <a:t>la présence d'une asystolie en l'absence de </a:t>
            </a:r>
            <a:r>
              <a:rPr lang="fr-FR" altLang="fr-FR" sz="1800" i="1" dirty="0" smtClean="0">
                <a:solidFill>
                  <a:schemeClr val="tx1"/>
                </a:solidFill>
                <a:ea typeface="ヒラギノ角ゴ Pro W3" pitchFamily="-107" charset="-128"/>
              </a:rPr>
              <a:t>tamponnade</a:t>
            </a:r>
            <a:endParaRPr lang="fr-FR" altLang="fr-FR" sz="1800" i="1" dirty="0">
              <a:solidFill>
                <a:schemeClr val="tx1"/>
              </a:solidFill>
              <a:ea typeface="ヒラギノ角ゴ Pro W3" pitchFamily="-107" charset="-128"/>
            </a:endParaRPr>
          </a:p>
          <a:p>
            <a:pPr lvl="1"/>
            <a:endParaRPr lang="fr-FR" altLang="fr-FR" dirty="0">
              <a:solidFill>
                <a:schemeClr val="tx1"/>
              </a:solidFill>
              <a:ea typeface="ＭＳ Ｐゴシック" pitchFamily="-107" charset="-128"/>
            </a:endParaRPr>
          </a:p>
          <a:p>
            <a:pPr lvl="1"/>
            <a:r>
              <a:rPr lang="fr-FR" altLang="fr-FR" i="1" dirty="0" smtClean="0">
                <a:solidFill>
                  <a:schemeClr val="tx1"/>
                </a:solidFill>
                <a:ea typeface="ＭＳ Ｐゴシック" pitchFamily="-107" charset="-128"/>
              </a:rPr>
              <a:t>Lésion de l'isthme aortique</a:t>
            </a:r>
          </a:p>
          <a:p>
            <a:pPr lvl="2"/>
            <a:r>
              <a:rPr lang="fr-FR" altLang="fr-FR" sz="1800" i="1" dirty="0" smtClean="0">
                <a:solidFill>
                  <a:schemeClr val="tx1"/>
                </a:solidFill>
                <a:ea typeface="ＭＳ Ｐゴシック" pitchFamily="-107" charset="-128"/>
              </a:rPr>
              <a:t>Traitement </a:t>
            </a:r>
            <a:r>
              <a:rPr lang="fr-FR" altLang="fr-FR" sz="1800" i="1" dirty="0" err="1">
                <a:solidFill>
                  <a:schemeClr val="tx1"/>
                </a:solidFill>
                <a:ea typeface="ＭＳ Ｐゴシック" pitchFamily="-107" charset="-128"/>
              </a:rPr>
              <a:t>endovasculaire</a:t>
            </a:r>
            <a:r>
              <a:rPr lang="fr-FR" altLang="fr-FR" sz="1800" i="1" dirty="0">
                <a:solidFill>
                  <a:schemeClr val="tx1"/>
                </a:solidFill>
                <a:ea typeface="ＭＳ Ｐゴシック" pitchFamily="-107" charset="-128"/>
              </a:rPr>
              <a:t> </a:t>
            </a:r>
            <a:endParaRPr lang="fr-FR" altLang="fr-FR" sz="1800" i="1" dirty="0" smtClean="0">
              <a:solidFill>
                <a:schemeClr val="tx1"/>
              </a:solidFill>
              <a:ea typeface="ＭＳ Ｐゴシック" pitchFamily="-107" charset="-128"/>
            </a:endParaRPr>
          </a:p>
          <a:p>
            <a:pPr lvl="2"/>
            <a:r>
              <a:rPr lang="fr-FR" altLang="fr-FR" sz="1800" i="1" dirty="0" smtClean="0">
                <a:solidFill>
                  <a:schemeClr val="tx1"/>
                </a:solidFill>
                <a:ea typeface="ＭＳ Ｐゴシック" pitchFamily="-107" charset="-128"/>
              </a:rPr>
              <a:t>Priorisation des autres lésions traumatiques vitales</a:t>
            </a: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958532" y="109728"/>
            <a:ext cx="8534400" cy="14572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altLang="fr-FR" b="1" dirty="0" smtClean="0">
                <a:solidFill>
                  <a:schemeClr val="tx1"/>
                </a:solidFill>
                <a:ea typeface="ＭＳ Ｐゴシック" pitchFamily="-107" charset="-128"/>
              </a:rPr>
              <a:t>Q6 - INDICATIONS CHIRURGICALES ET RADIOLOGIQUES INTERVENTIONNELLE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41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cteur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562</TotalTime>
  <Words>797</Words>
  <Application>Microsoft Office PowerPoint</Application>
  <PresentationFormat>Grand écran</PresentationFormat>
  <Paragraphs>128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9" baseType="lpstr">
      <vt:lpstr>Arial</vt:lpstr>
      <vt:lpstr>Century Gothic</vt:lpstr>
      <vt:lpstr>ＭＳ Ｐゴシック</vt:lpstr>
      <vt:lpstr>Wingdings</vt:lpstr>
      <vt:lpstr>Wingdings 3</vt:lpstr>
      <vt:lpstr>ヒラギノ角ゴ Pro W3</vt:lpstr>
      <vt:lpstr>Secteur</vt:lpstr>
      <vt:lpstr>    Atelier 4 traumatisme thoracique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Atelier 4  traumatisme thoracique</dc:title>
  <dc:creator>Emgan Querellou</dc:creator>
  <cp:lastModifiedBy>Emgan Querellou</cp:lastModifiedBy>
  <cp:revision>63</cp:revision>
  <dcterms:created xsi:type="dcterms:W3CDTF">2015-10-15T07:20:19Z</dcterms:created>
  <dcterms:modified xsi:type="dcterms:W3CDTF">2015-10-15T16:43:16Z</dcterms:modified>
</cp:coreProperties>
</file>