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73" r:id="rId3"/>
    <p:sldId id="267" r:id="rId4"/>
    <p:sldId id="384" r:id="rId5"/>
    <p:sldId id="371" r:id="rId6"/>
    <p:sldId id="372" r:id="rId7"/>
    <p:sldId id="366" r:id="rId8"/>
    <p:sldId id="374" r:id="rId9"/>
    <p:sldId id="376" r:id="rId10"/>
    <p:sldId id="379" r:id="rId11"/>
    <p:sldId id="380" r:id="rId12"/>
    <p:sldId id="383" r:id="rId13"/>
    <p:sldId id="382" r:id="rId14"/>
    <p:sldId id="375" r:id="rId15"/>
    <p:sldId id="378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FF"/>
    <a:srgbClr val="9933FF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 snapToGrid="0" snapToObjects="1">
      <p:cViewPr varScale="1">
        <p:scale>
          <a:sx n="79" d="100"/>
          <a:sy n="7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4D65-B51E-B94F-BBD2-E0894015F9E7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16CD-F859-1041-AF99-17BC7E795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signes évocateurs d’une hypercapnie témoin d’une fatigue musculaire dans la plupart des cas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1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96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6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54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698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2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signes évocateurs d’une hypercapnie témoin d’une fatigue musculaire dans la plupart des cas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signes évocateurs d’une hypercapnie témoin d’une fatigue musculaire dans la plupart des cas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78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13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signes évocateurs d’une hypercapnie témoin d’une fatigue musculaire dans la plupart des cas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7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83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0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1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16CD-F859-1041-AF99-17BC7E795A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35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0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0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8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6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1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71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5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4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9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68E8-1E96-184B-BA50-7AAE41B4EEEA}" type="datetimeFigureOut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C738-373D-B34F-833F-2684F0AA10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4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1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333" y="1752600"/>
            <a:ext cx="8257611" cy="652272"/>
          </a:xfrm>
          <a:prstGeom prst="rect">
            <a:avLst/>
          </a:prstGeom>
          <a:solidFill>
            <a:srgbClr val="CC66FF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05183" y="1162012"/>
            <a:ext cx="8148962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patients et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– toxicité d’O</a:t>
            </a:r>
            <a:r>
              <a:rPr lang="fr-FR" sz="32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3200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796534" y="1874520"/>
            <a:ext cx="83474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bg1"/>
                </a:solidFill>
              </a:rPr>
              <a:t>L’hypoxie reste plus dangereuse que l’</a:t>
            </a:r>
            <a:r>
              <a:rPr lang="fr-FR" sz="2400" dirty="0" err="1" smtClean="0">
                <a:solidFill>
                  <a:schemeClr val="bg1"/>
                </a:solidFill>
              </a:rPr>
              <a:t>hyperoxie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400" dirty="0" smtClean="0"/>
          </a:p>
          <a:p>
            <a:r>
              <a:rPr lang="fr-FR" sz="2400" dirty="0" smtClean="0"/>
              <a:t>Pathologies respiratoires : </a:t>
            </a:r>
          </a:p>
          <a:p>
            <a:endParaRPr lang="fr-FR" sz="2400" dirty="0" smtClean="0"/>
          </a:p>
          <a:p>
            <a:pPr lvl="1"/>
            <a:r>
              <a:rPr lang="fr-FR" sz="2000" dirty="0"/>
              <a:t>BPCO     : hyperO</a:t>
            </a:r>
            <a:r>
              <a:rPr lang="fr-FR" sz="2000" baseline="-25000" dirty="0"/>
              <a:t>2</a:t>
            </a:r>
            <a:r>
              <a:rPr lang="fr-FR" sz="2000" dirty="0"/>
              <a:t> associée au pronostic péjoratif – objectif </a:t>
            </a:r>
            <a:r>
              <a:rPr lang="fr-FR" sz="2000" dirty="0" smtClean="0"/>
              <a:t>88</a:t>
            </a:r>
            <a:r>
              <a:rPr lang="fr-FR" sz="2000" dirty="0" smtClean="0"/>
              <a:t>-</a:t>
            </a:r>
            <a:r>
              <a:rPr lang="fr-FR" sz="2000" dirty="0"/>
              <a:t>92</a:t>
            </a:r>
            <a:r>
              <a:rPr lang="fr-FR" sz="2000" dirty="0" smtClean="0"/>
              <a:t>%</a:t>
            </a:r>
            <a:endParaRPr lang="fr-FR" sz="2000" dirty="0"/>
          </a:p>
          <a:p>
            <a:pPr lvl="1"/>
            <a:r>
              <a:rPr lang="fr-FR" sz="2000" dirty="0" smtClean="0"/>
              <a:t>Asthme </a:t>
            </a:r>
            <a:r>
              <a:rPr lang="fr-FR" sz="2000" dirty="0"/>
              <a:t>: </a:t>
            </a:r>
            <a:r>
              <a:rPr lang="fr-FR" sz="2000" dirty="0" smtClean="0"/>
              <a:t>hyperO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associée au pronostic péjoratif – objectif 90-92% </a:t>
            </a:r>
          </a:p>
          <a:p>
            <a:pPr lvl="1"/>
            <a:r>
              <a:rPr lang="fr-FR" sz="2000" dirty="0" err="1" smtClean="0"/>
              <a:t>PNOthorax</a:t>
            </a:r>
            <a:r>
              <a:rPr lang="fr-FR" sz="2000" dirty="0" smtClean="0"/>
              <a:t> résorbé par hyperO</a:t>
            </a:r>
            <a:r>
              <a:rPr lang="fr-FR" sz="2000" baseline="-25000" dirty="0" smtClean="0"/>
              <a:t>2</a:t>
            </a:r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Patients ventilés : hyperO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/surmortalité/objectif 55-80mmHg</a:t>
            </a:r>
          </a:p>
          <a:p>
            <a:pPr marL="45720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/>
              <a:t>Pas d’élément formel pour l’hypoxémie permissive</a:t>
            </a:r>
          </a:p>
          <a:p>
            <a:endParaRPr lang="fr-FR" sz="2400" dirty="0" smtClean="0"/>
          </a:p>
          <a:p>
            <a:pPr marL="0" indent="0">
              <a:buFont typeface="Arial"/>
              <a:buNone/>
            </a:pPr>
            <a:endParaRPr lang="fr-FR" sz="2000" dirty="0" smtClean="0"/>
          </a:p>
          <a:p>
            <a:endParaRPr lang="fr-FR" sz="1800" dirty="0" smtClean="0"/>
          </a:p>
          <a:p>
            <a:pPr marL="0" indent="0">
              <a:buFont typeface="Arial"/>
              <a:buNone/>
            </a:pP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2158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183" y="1162012"/>
            <a:ext cx="76247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patient critique en ventilation spontanée</a:t>
            </a:r>
            <a:endParaRPr lang="fr-FR" sz="3200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796534" y="1874520"/>
            <a:ext cx="83474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fr-FR" sz="2400" dirty="0" smtClean="0"/>
              <a:t>Intubation difficile</a:t>
            </a:r>
            <a:endParaRPr lang="fr-FR" dirty="0"/>
          </a:p>
          <a:p>
            <a:pPr lvl="1"/>
            <a:r>
              <a:rPr lang="fr-FR" sz="2000" dirty="0" smtClean="0"/>
              <a:t>Considérer </a:t>
            </a:r>
            <a:r>
              <a:rPr lang="fr-FR" sz="2000" dirty="0"/>
              <a:t>le risque majoré de désaturation (obésité, grossesse)</a:t>
            </a:r>
          </a:p>
          <a:p>
            <a:pPr lvl="1"/>
            <a:r>
              <a:rPr lang="fr-FR" sz="2000" dirty="0" smtClean="0"/>
              <a:t>% de d</a:t>
            </a:r>
            <a:r>
              <a:rPr lang="fr-FR" sz="2000" dirty="0" smtClean="0"/>
              <a:t>étresse </a:t>
            </a:r>
            <a:r>
              <a:rPr lang="fr-FR" sz="2000" dirty="0"/>
              <a:t>respiratoire </a:t>
            </a:r>
            <a:r>
              <a:rPr lang="fr-FR" sz="2000" dirty="0" smtClean="0"/>
              <a:t>intubée en médecine </a:t>
            </a:r>
            <a:r>
              <a:rPr lang="fr-FR" sz="2000" dirty="0"/>
              <a:t>d’urgence ~ 10</a:t>
            </a:r>
            <a:r>
              <a:rPr lang="fr-FR" sz="2000" dirty="0" smtClean="0"/>
              <a:t>%</a:t>
            </a:r>
            <a:endParaRPr lang="fr-FR" sz="2000" dirty="0"/>
          </a:p>
          <a:p>
            <a:pPr lvl="1"/>
            <a:r>
              <a:rPr lang="fr-FR" sz="2000" dirty="0" smtClean="0"/>
              <a:t>Durée </a:t>
            </a:r>
            <a:r>
              <a:rPr lang="fr-FR" sz="2000" dirty="0" smtClean="0"/>
              <a:t>de laryngoscopie &lt;</a:t>
            </a:r>
            <a:r>
              <a:rPr lang="fr-FR" sz="2000" dirty="0" smtClean="0"/>
              <a:t>60s</a:t>
            </a:r>
          </a:p>
          <a:p>
            <a:pPr marL="342900" lvl="1" indent="-342900">
              <a:buFont typeface="Arial"/>
              <a:buChar char="•"/>
            </a:pPr>
            <a:r>
              <a:rPr lang="fr-FR" sz="2400" dirty="0" smtClean="0"/>
              <a:t>Optimiser la procédure</a:t>
            </a:r>
          </a:p>
          <a:p>
            <a:pPr lvl="1"/>
            <a:r>
              <a:rPr lang="fr-FR" sz="2000" dirty="0"/>
              <a:t>Pré-O</a:t>
            </a:r>
            <a:r>
              <a:rPr lang="fr-FR" sz="2000" baseline="-25000" dirty="0"/>
              <a:t>2</a:t>
            </a:r>
            <a:r>
              <a:rPr lang="fr-FR" sz="2000" dirty="0"/>
              <a:t> / </a:t>
            </a:r>
            <a:r>
              <a:rPr lang="fr-FR" sz="2000" dirty="0" smtClean="0"/>
              <a:t>position amendée de Jackson</a:t>
            </a:r>
            <a:endParaRPr lang="fr-FR" sz="2000" dirty="0"/>
          </a:p>
          <a:p>
            <a:pPr lvl="1"/>
            <a:r>
              <a:rPr lang="fr-FR" sz="2000" dirty="0"/>
              <a:t>Pré-O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smtClean="0"/>
              <a:t>Oxygénation apnéique, pas validé en urgence</a:t>
            </a:r>
            <a:endParaRPr lang="fr-FR" sz="2000" dirty="0"/>
          </a:p>
          <a:p>
            <a:pPr lvl="1"/>
            <a:r>
              <a:rPr lang="fr-FR" sz="2000" dirty="0"/>
              <a:t>Pré-O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smtClean="0"/>
              <a:t>VNI </a:t>
            </a:r>
            <a:r>
              <a:rPr lang="fr-FR" sz="2000" dirty="0"/>
              <a:t>pour préparer </a:t>
            </a:r>
            <a:r>
              <a:rPr lang="fr-FR" sz="2000" dirty="0" smtClean="0"/>
              <a:t>l’intubation, pas validé en urgence</a:t>
            </a:r>
          </a:p>
          <a:p>
            <a:pPr lvl="1"/>
            <a:r>
              <a:rPr lang="fr-FR" sz="2000" dirty="0"/>
              <a:t>Pré-O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smtClean="0"/>
              <a:t>Oxygénothérapie haut-débit (</a:t>
            </a:r>
            <a:r>
              <a:rPr lang="fr-FR" sz="2000" dirty="0" err="1" smtClean="0"/>
              <a:t>Optiflow</a:t>
            </a:r>
            <a:r>
              <a:rPr lang="fr-FR" sz="2000" dirty="0" smtClean="0"/>
              <a:t>) : études à venir</a:t>
            </a:r>
            <a:endParaRPr lang="fr-FR" sz="2000" dirty="0"/>
          </a:p>
          <a:p>
            <a:pPr lvl="1"/>
            <a:r>
              <a:rPr lang="fr-FR" sz="2000" dirty="0" smtClean="0"/>
              <a:t>Optimiser </a:t>
            </a:r>
            <a:r>
              <a:rPr lang="fr-FR" sz="2000" dirty="0"/>
              <a:t>l’hémodynamique (collapsus de </a:t>
            </a:r>
            <a:r>
              <a:rPr lang="fr-FR" sz="2000" dirty="0" err="1"/>
              <a:t>reventilation</a:t>
            </a:r>
            <a:r>
              <a:rPr lang="fr-FR" sz="2000" dirty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fr-FR" sz="2400" dirty="0" smtClean="0"/>
              <a:t>Sédation</a:t>
            </a:r>
            <a:endParaRPr lang="fr-FR" sz="2000" dirty="0" smtClean="0"/>
          </a:p>
          <a:p>
            <a:pPr lvl="1"/>
            <a:r>
              <a:rPr lang="fr-FR" sz="2000" dirty="0" smtClean="0"/>
              <a:t>Intubation séquence rapide</a:t>
            </a:r>
          </a:p>
          <a:p>
            <a:pPr lvl="1"/>
            <a:r>
              <a:rPr lang="fr-FR" sz="2000" dirty="0" smtClean="0"/>
              <a:t>Suxaméthonium / place du </a:t>
            </a:r>
            <a:r>
              <a:rPr lang="fr-FR" sz="2000" dirty="0" err="1" smtClean="0"/>
              <a:t>rocuronium</a:t>
            </a:r>
            <a:r>
              <a:rPr lang="fr-FR" sz="2000" dirty="0" smtClean="0"/>
              <a:t> en discussion</a:t>
            </a:r>
            <a:endParaRPr lang="fr-FR" sz="2000" dirty="0"/>
          </a:p>
          <a:p>
            <a:pPr lvl="2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348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183" y="1162012"/>
            <a:ext cx="463255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moyens d’oxygénation</a:t>
            </a:r>
            <a:endParaRPr lang="fr-FR" sz="3200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720334" y="1874520"/>
            <a:ext cx="83474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fr-FR" sz="2400" dirty="0" smtClean="0"/>
              <a:t>Patient en ventilation spontanée</a:t>
            </a:r>
          </a:p>
          <a:p>
            <a:pPr marL="342900" lvl="1" indent="-342900">
              <a:buFont typeface="Arial"/>
              <a:buChar char="•"/>
            </a:pPr>
            <a:endParaRPr lang="fr-FR" dirty="0"/>
          </a:p>
          <a:p>
            <a:pPr lvl="1"/>
            <a:r>
              <a:rPr lang="fr-FR" sz="2000" dirty="0" smtClean="0"/>
              <a:t>Matériel usuel (lunettes et masques)</a:t>
            </a:r>
            <a:endParaRPr lang="fr-FR" sz="2000" dirty="0"/>
          </a:p>
          <a:p>
            <a:pPr lvl="1"/>
            <a:r>
              <a:rPr lang="fr-FR" sz="2000" dirty="0" smtClean="0"/>
              <a:t>Oxygénation haut-débit (</a:t>
            </a:r>
            <a:r>
              <a:rPr lang="fr-FR" sz="2000" dirty="0" err="1" smtClean="0"/>
              <a:t>Optiflow</a:t>
            </a:r>
            <a:r>
              <a:rPr lang="fr-FR" sz="2000" dirty="0" smtClean="0"/>
              <a:t>) : études en cours; place à préciser</a:t>
            </a:r>
            <a:endParaRPr lang="fr-FR" sz="2000" dirty="0"/>
          </a:p>
          <a:p>
            <a:pPr marL="457200" lvl="1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1812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183" y="1162012"/>
            <a:ext cx="463255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moyens d’oxygénation</a:t>
            </a:r>
            <a:endParaRPr lang="fr-FR" sz="3200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720334" y="1874520"/>
            <a:ext cx="87284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fr-FR" sz="2400" dirty="0" smtClean="0"/>
              <a:t>Patient en ventilation mécanique</a:t>
            </a:r>
          </a:p>
          <a:p>
            <a:pPr marL="342900" lvl="1" indent="-342900">
              <a:buFont typeface="Arial"/>
              <a:buChar char="•"/>
            </a:pPr>
            <a:endParaRPr lang="fr-FR" sz="2400" dirty="0" smtClean="0"/>
          </a:p>
          <a:p>
            <a:pPr lvl="1"/>
            <a:r>
              <a:rPr lang="fr-FR" sz="2000" dirty="0" smtClean="0"/>
              <a:t>Eviter le </a:t>
            </a:r>
            <a:r>
              <a:rPr lang="fr-FR" sz="2000" dirty="0" err="1" smtClean="0"/>
              <a:t>baro-traumatisme</a:t>
            </a:r>
            <a:r>
              <a:rPr lang="fr-FR" sz="2000" dirty="0" smtClean="0"/>
              <a:t> / ventilation protectrice</a:t>
            </a:r>
          </a:p>
          <a:p>
            <a:pPr lvl="2"/>
            <a:r>
              <a:rPr lang="fr-FR" sz="1600" dirty="0" smtClean="0"/>
              <a:t>Recruter les alvéoles : PEP, (?) minimum 4-5cmH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O (abaque ARDS Network)</a:t>
            </a:r>
            <a:r>
              <a:rPr lang="fr-FR" sz="1600" dirty="0"/>
              <a:t> </a:t>
            </a:r>
            <a:endParaRPr lang="fr-FR" sz="1600" dirty="0" smtClean="0"/>
          </a:p>
          <a:p>
            <a:pPr lvl="2"/>
            <a:r>
              <a:rPr lang="fr-FR" sz="1600" dirty="0" smtClean="0"/>
              <a:t>Limiter </a:t>
            </a:r>
            <a:r>
              <a:rPr lang="fr-FR" sz="1600" dirty="0"/>
              <a:t>les pressions hautes </a:t>
            </a:r>
            <a:r>
              <a:rPr lang="fr-FR" sz="1600" dirty="0" smtClean="0"/>
              <a:t>(V</a:t>
            </a:r>
            <a:r>
              <a:rPr lang="fr-FR" sz="1600" baseline="-25000" dirty="0" smtClean="0"/>
              <a:t>T </a:t>
            </a:r>
            <a:r>
              <a:rPr lang="fr-FR" sz="1600" dirty="0" smtClean="0"/>
              <a:t>6ml/kg, </a:t>
            </a:r>
            <a:r>
              <a:rPr lang="fr-FR" sz="1600" dirty="0" err="1" smtClean="0"/>
              <a:t>Pplateau</a:t>
            </a:r>
            <a:r>
              <a:rPr lang="fr-FR" sz="1600" dirty="0" smtClean="0"/>
              <a:t> 25cmH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O</a:t>
            </a:r>
            <a:r>
              <a:rPr lang="fr-FR" sz="1600" dirty="0" smtClean="0"/>
              <a:t>)</a:t>
            </a:r>
            <a:r>
              <a:rPr lang="fr-FR" sz="1600" dirty="0"/>
              <a:t> </a:t>
            </a:r>
            <a:endParaRPr lang="fr-FR" sz="1600" dirty="0" smtClean="0"/>
          </a:p>
          <a:p>
            <a:pPr lvl="1"/>
            <a:r>
              <a:rPr lang="fr-FR" sz="2000" dirty="0" smtClean="0"/>
              <a:t>FiO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smtClean="0"/>
              <a:t>: </a:t>
            </a:r>
            <a:r>
              <a:rPr lang="fr-FR" sz="2000" dirty="0" smtClean="0"/>
              <a:t>effet limité</a:t>
            </a:r>
            <a:endParaRPr lang="fr-FR" sz="2000" dirty="0" smtClean="0"/>
          </a:p>
          <a:p>
            <a:pPr lvl="1"/>
            <a:r>
              <a:rPr lang="fr-FR" sz="2000" dirty="0" smtClean="0"/>
              <a:t>Curares </a:t>
            </a:r>
            <a:r>
              <a:rPr lang="fr-FR" sz="2000" dirty="0" smtClean="0"/>
              <a:t>: seulement en cas de nécessité d’adaptation au ventilateur</a:t>
            </a:r>
            <a:endParaRPr lang="fr-FR" sz="2000" dirty="0"/>
          </a:p>
          <a:p>
            <a:pPr lvl="1"/>
            <a:r>
              <a:rPr lang="fr-FR" sz="2000" dirty="0" smtClean="0"/>
              <a:t>Techniques d’exception </a:t>
            </a:r>
            <a:r>
              <a:rPr lang="fr-FR" sz="2000" dirty="0" smtClean="0"/>
              <a:t>(</a:t>
            </a:r>
            <a:r>
              <a:rPr lang="fr-FR" sz="2000" dirty="0" err="1" smtClean="0"/>
              <a:t>iNO</a:t>
            </a:r>
            <a:r>
              <a:rPr lang="fr-FR" sz="2000" dirty="0" smtClean="0"/>
              <a:t>, </a:t>
            </a:r>
            <a:r>
              <a:rPr lang="fr-FR" sz="2000" dirty="0" err="1" smtClean="0"/>
              <a:t>almitrine</a:t>
            </a:r>
            <a:r>
              <a:rPr lang="fr-FR" sz="2000" dirty="0" smtClean="0"/>
              <a:t>, décubitus ventral, ECMO)</a:t>
            </a:r>
          </a:p>
          <a:p>
            <a:pPr lvl="1"/>
            <a:r>
              <a:rPr lang="fr-FR" sz="2000" dirty="0" smtClean="0"/>
              <a:t>Optimisation hémodynamique / hydro-sodée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Transporter le patient dans ses </a:t>
            </a:r>
            <a:r>
              <a:rPr lang="fr-FR" sz="2000" dirty="0" smtClean="0"/>
              <a:t>conditions </a:t>
            </a:r>
            <a:r>
              <a:rPr lang="fr-FR" sz="2000" dirty="0" smtClean="0"/>
              <a:t>d’oxygénation optimale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9941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0334" y="1798320"/>
            <a:ext cx="8896106" cy="4525963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Moyens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monitoring 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elative fragilité de la SpO</a:t>
            </a:r>
            <a:r>
              <a:rPr lang="fr-FR" sz="2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liée à la variabilité de la mesure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 embarquée plébiscité </a:t>
            </a:r>
            <a:r>
              <a:rPr lang="fr-FR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évaluer (dépasse le débat O</a:t>
            </a:r>
            <a:r>
              <a:rPr lang="fr-FR" sz="2000" u="sng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de patients et objectifs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Interdire l’hypoxémie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Considérer le risque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lié à l’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hyperoxie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bjectif de SpO</a:t>
            </a:r>
            <a:r>
              <a:rPr lang="fr-FR" sz="2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individualisation</a:t>
            </a:r>
          </a:p>
          <a:p>
            <a:pPr lvl="1"/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Moyens d’oxygénation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Ventilation spontanée : espoir de l’oxygénation haut-débit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Ventilation mécanique : ventilation protectrice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dans les conditions optimales d’oxygénation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905183" y="1162012"/>
            <a:ext cx="365016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 Message</a:t>
            </a: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7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8454" y="1798320"/>
            <a:ext cx="778358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certainement limiter l’hypoxémie (quel niveau en VS?)</a:t>
            </a: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probablement revoir les objectifs « haut » de SpO</a:t>
            </a:r>
            <a:r>
              <a:rPr lang="fr-FR" sz="24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</a:t>
            </a:r>
            <a:r>
              <a:rPr lang="fr-FR" sz="24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 médicament.</a:t>
            </a: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tout médicament, </a:t>
            </a: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</a:t>
            </a:r>
            <a:r>
              <a:rPr lang="fr-FR" sz="24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des effets secondaires, </a:t>
            </a:r>
          </a:p>
          <a:p>
            <a:pPr marL="0" indent="0">
              <a:buNone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doit être utilisé	à la bonne dose </a:t>
            </a:r>
          </a:p>
          <a:p>
            <a:pPr marL="0" indent="0"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chez le bon malade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905183" y="1162012"/>
            <a:ext cx="365016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Home Message</a:t>
            </a: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5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96534" y="2316480"/>
            <a:ext cx="811604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Données physiologiques</a:t>
            </a: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Moyens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monitoring et biologie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embarquée</a:t>
            </a: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de patients et objectifs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Pathologies non respiratoires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Pathologies respiratoires</a:t>
            </a: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critiques 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ventilation spontanée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ventilation mécanique</a:t>
            </a:r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de l’oxygénation du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hypoxémique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ventilation spontanée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ventilation mécanique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05183" y="1497292"/>
            <a:ext cx="453681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programme de l’atelier</a:t>
            </a: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46" y="2677104"/>
            <a:ext cx="2543294" cy="28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5473" r="6413" b="45458"/>
          <a:stretch/>
        </p:blipFill>
        <p:spPr bwMode="auto">
          <a:xfrm>
            <a:off x="762000" y="2677105"/>
            <a:ext cx="5895067" cy="28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9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01648" y="333787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Traitement symptomatique par l’O</a:t>
            </a:r>
            <a:r>
              <a:rPr lang="fr-FR" sz="2000" b="1" dirty="0" smtClean="0"/>
              <a:t>2</a:t>
            </a:r>
            <a:r>
              <a:rPr lang="fr-FR" sz="8800" dirty="0" smtClean="0"/>
              <a:t/>
            </a:r>
            <a:br>
              <a:rPr lang="fr-FR" sz="88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2400" dirty="0" err="1" smtClean="0"/>
              <a:t>Patm</a:t>
            </a:r>
            <a:r>
              <a:rPr lang="fr-FR" sz="2400" dirty="0" smtClean="0"/>
              <a:t> 760mmHg            [O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] 0.21</a:t>
            </a:r>
            <a:br>
              <a:rPr lang="fr-FR" sz="2400" dirty="0" smtClean="0"/>
            </a:br>
            <a:r>
              <a:rPr lang="fr-FR" sz="2400" dirty="0" smtClean="0"/>
              <a:t>PpO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= </a:t>
            </a:r>
            <a:r>
              <a:rPr lang="fr-FR" sz="2400" dirty="0" err="1" smtClean="0"/>
              <a:t>Patm</a:t>
            </a:r>
            <a:r>
              <a:rPr lang="fr-FR" sz="2400" dirty="0" smtClean="0"/>
              <a:t> x [O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] = 160mmHg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err="1" smtClean="0"/>
              <a:t>Pvapeur</a:t>
            </a:r>
            <a:r>
              <a:rPr lang="fr-FR" sz="2400" dirty="0" smtClean="0"/>
              <a:t> d’eau 47mmHg, PCO2,…</a:t>
            </a:r>
            <a:br>
              <a:rPr lang="fr-FR" sz="2400" dirty="0" smtClean="0"/>
            </a:br>
            <a:r>
              <a:rPr lang="fr-FR" sz="2400" dirty="0" smtClean="0"/>
              <a:t>donc  PpO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alvéoles ~ 100mmHg</a:t>
            </a:r>
            <a:br>
              <a:rPr lang="fr-FR" sz="2400" dirty="0" smtClean="0"/>
            </a:br>
            <a:r>
              <a:rPr lang="fr-FR" sz="2400" dirty="0" smtClean="0"/>
              <a:t>Hématie 0.25s de contact  /  BAV</a:t>
            </a:r>
            <a:br>
              <a:rPr lang="fr-FR" sz="2400" dirty="0" smtClean="0"/>
            </a:br>
            <a:r>
              <a:rPr lang="fr-FR" sz="2400" dirty="0" smtClean="0"/>
              <a:t>Hème saturable (4Fe) 100mmHg</a:t>
            </a:r>
            <a:br>
              <a:rPr lang="fr-FR" sz="2400" dirty="0" smtClean="0"/>
            </a:br>
            <a:r>
              <a:rPr lang="fr-FR" sz="2400" dirty="0" smtClean="0"/>
              <a:t>Fraction  d’O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</a:t>
            </a:r>
            <a:r>
              <a:rPr lang="fr-FR" sz="2400" dirty="0" smtClean="0"/>
              <a:t>dissout est limitée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augmenter indéfiniment la PpO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est, au minimum, futile</a:t>
            </a:r>
            <a:endParaRPr lang="fr-FR" sz="5400" dirty="0"/>
          </a:p>
        </p:txBody>
      </p:sp>
      <p:sp>
        <p:nvSpPr>
          <p:cNvPr id="7" name="Rectangle 6"/>
          <p:cNvSpPr/>
          <p:nvPr/>
        </p:nvSpPr>
        <p:spPr>
          <a:xfrm>
            <a:off x="1920240" y="3383280"/>
            <a:ext cx="6050280" cy="2618232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2026920" y="4160520"/>
            <a:ext cx="5836920" cy="0"/>
          </a:xfrm>
          <a:prstGeom prst="line">
            <a:avLst/>
          </a:prstGeom>
          <a:ln>
            <a:solidFill>
              <a:srgbClr val="99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2087880" y="361188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AIR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1783310" y="492252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POUMON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7511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380" y="6002774"/>
            <a:ext cx="1839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PaO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/>
              <a:t>selon l’âge</a:t>
            </a:r>
          </a:p>
          <a:p>
            <a:endParaRPr lang="fr-FR" sz="2000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762000" y="8689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Prendre </a:t>
            </a:r>
            <a:r>
              <a:rPr lang="fr-FR" sz="3200" b="1" dirty="0"/>
              <a:t>en compte les besoins individuels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0346"/>
            <a:ext cx="8097858" cy="384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88423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effet Bohr, effet Haldane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24220" y="5499854"/>
            <a:ext cx="44383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Exemple : </a:t>
            </a:r>
          </a:p>
          <a:p>
            <a:r>
              <a:rPr lang="fr-FR" sz="2000" dirty="0" smtClean="0"/>
              <a:t>L’hyperventilation induit l’alcalose</a:t>
            </a:r>
          </a:p>
          <a:p>
            <a:r>
              <a:rPr lang="fr-FR" sz="2000" dirty="0" smtClean="0"/>
              <a:t>L’alcalose augmente </a:t>
            </a:r>
            <a:r>
              <a:rPr lang="fr-FR" sz="2000" dirty="0" smtClean="0"/>
              <a:t>l’affinité </a:t>
            </a:r>
            <a:r>
              <a:rPr lang="fr-FR" sz="2000" dirty="0" err="1" smtClean="0"/>
              <a:t>Hb</a:t>
            </a:r>
            <a:r>
              <a:rPr lang="fr-FR" sz="2000" dirty="0" smtClean="0"/>
              <a:t> pour O</a:t>
            </a:r>
            <a:r>
              <a:rPr lang="fr-FR" sz="2000" baseline="-25000" dirty="0" smtClean="0"/>
              <a:t>2</a:t>
            </a:r>
          </a:p>
          <a:p>
            <a:r>
              <a:rPr lang="fr-FR" sz="2000" dirty="0" smtClean="0"/>
              <a:t>Pas de libération 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au niveau cellulaire</a:t>
            </a: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46" y="1920558"/>
            <a:ext cx="3928393" cy="33582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3" t="12100" r="4375" b="15848"/>
          <a:stretch/>
        </p:blipFill>
        <p:spPr bwMode="auto">
          <a:xfrm>
            <a:off x="746760" y="1935481"/>
            <a:ext cx="4084320" cy="332231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5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96534" y="1874520"/>
            <a:ext cx="8347466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Clinique </a:t>
            </a:r>
            <a:r>
              <a:rPr lang="fr-FR" sz="2000" dirty="0" smtClean="0"/>
              <a:t>cyanose, mécanisme adaptatif</a:t>
            </a:r>
            <a:endParaRPr lang="fr-FR" sz="2800" dirty="0" smtClean="0"/>
          </a:p>
          <a:p>
            <a:r>
              <a:rPr lang="fr-FR" sz="2400" dirty="0" smtClean="0"/>
              <a:t>Gaz du sang artériel </a:t>
            </a:r>
            <a:r>
              <a:rPr lang="fr-FR" sz="2000" dirty="0" smtClean="0"/>
              <a:t>limites de la technique </a:t>
            </a:r>
            <a:endParaRPr lang="fr-FR" sz="1800" dirty="0" smtClean="0"/>
          </a:p>
          <a:p>
            <a:r>
              <a:rPr lang="fr-FR" sz="2400" dirty="0" smtClean="0"/>
              <a:t>Pression 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invasive/semi-invasive </a:t>
            </a:r>
            <a:r>
              <a:rPr lang="fr-FR" sz="2000" dirty="0" smtClean="0"/>
              <a:t>zone de </a:t>
            </a:r>
            <a:r>
              <a:rPr lang="fr-FR" sz="2000" dirty="0" smtClean="0"/>
              <a:t>mesure limitée</a:t>
            </a:r>
            <a:endParaRPr lang="fr-FR" sz="1800" dirty="0" smtClean="0"/>
          </a:p>
          <a:p>
            <a:r>
              <a:rPr lang="fr-FR" sz="2400" dirty="0" smtClean="0"/>
              <a:t>SpO</a:t>
            </a:r>
            <a:r>
              <a:rPr lang="fr-FR" sz="2400" baseline="-25000" dirty="0" smtClean="0"/>
              <a:t>2</a:t>
            </a:r>
            <a:r>
              <a:rPr lang="fr-FR" sz="2800" dirty="0" smtClean="0"/>
              <a:t> </a:t>
            </a:r>
            <a:r>
              <a:rPr lang="fr-FR" sz="2000" dirty="0"/>
              <a:t>surestimation comparée à SaO</a:t>
            </a:r>
            <a:r>
              <a:rPr lang="fr-FR" sz="2000" baseline="-25000" dirty="0"/>
              <a:t>2</a:t>
            </a:r>
            <a:r>
              <a:rPr lang="fr-FR" sz="2000" dirty="0"/>
              <a:t>; plus rapide à l’oreille; plus fiable sur le  doigt; technique de réflectance plus efficace (front); morphologie de la courbe de dissociation de l’</a:t>
            </a:r>
            <a:r>
              <a:rPr lang="fr-FR" sz="2000" dirty="0" err="1"/>
              <a:t>Hb</a:t>
            </a:r>
            <a:r>
              <a:rPr lang="fr-FR" sz="2000" dirty="0"/>
              <a:t> – forte FiO</a:t>
            </a:r>
            <a:r>
              <a:rPr lang="fr-FR" sz="2000" baseline="-25000" dirty="0"/>
              <a:t>2</a:t>
            </a:r>
            <a:r>
              <a:rPr lang="fr-FR" sz="2000" dirty="0"/>
              <a:t>; </a:t>
            </a:r>
            <a:r>
              <a:rPr lang="fr-FR" sz="2000" dirty="0" err="1"/>
              <a:t>Hb</a:t>
            </a:r>
            <a:r>
              <a:rPr lang="fr-FR" sz="2000" dirty="0"/>
              <a:t> anormale; instabilité hémodynamique, vernis; drépanocytose; mouvement; lumière ambiante; </a:t>
            </a:r>
            <a:r>
              <a:rPr lang="fr-FR" sz="2000" u="sng" dirty="0"/>
              <a:t>mauvaise connaissance </a:t>
            </a:r>
            <a:r>
              <a:rPr lang="fr-FR" sz="2000" u="sng" dirty="0" smtClean="0"/>
              <a:t>des </a:t>
            </a:r>
            <a:r>
              <a:rPr lang="fr-FR" sz="2000" u="sng" dirty="0"/>
              <a:t>limites </a:t>
            </a:r>
            <a:r>
              <a:rPr lang="fr-FR" sz="2000" u="sng" dirty="0" smtClean="0"/>
              <a:t>voire de la signification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dirty="0" smtClean="0"/>
              <a:t>Utilisation du rapport (SpO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/FiO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) </a:t>
            </a:r>
            <a:r>
              <a:rPr lang="fr-FR" sz="1800" dirty="0" smtClean="0"/>
              <a:t>patient non ventilé</a:t>
            </a:r>
            <a:endParaRPr lang="fr-FR" sz="2000" dirty="0" smtClean="0"/>
          </a:p>
          <a:p>
            <a:r>
              <a:rPr lang="fr-FR" sz="2400" dirty="0" smtClean="0"/>
              <a:t> NIRS </a:t>
            </a:r>
            <a:r>
              <a:rPr lang="fr-FR" sz="2000" dirty="0" smtClean="0"/>
              <a:t>valeur </a:t>
            </a:r>
            <a:r>
              <a:rPr lang="fr-FR" sz="2000" dirty="0"/>
              <a:t>à </a:t>
            </a:r>
            <a:r>
              <a:rPr lang="fr-FR" sz="2000" dirty="0" smtClean="0"/>
              <a:t>démontrer</a:t>
            </a:r>
            <a:endParaRPr lang="fr-FR" sz="2400" dirty="0" smtClean="0"/>
          </a:p>
          <a:p>
            <a:r>
              <a:rPr lang="fr-FR" sz="2400" dirty="0" smtClean="0"/>
              <a:t>Surveillance </a:t>
            </a:r>
            <a:r>
              <a:rPr lang="fr-FR" sz="2400" dirty="0" smtClean="0"/>
              <a:t>indirecte </a:t>
            </a:r>
            <a:r>
              <a:rPr lang="fr-FR" sz="2000" dirty="0"/>
              <a:t>l</a:t>
            </a:r>
            <a:r>
              <a:rPr lang="fr-FR" sz="2000" dirty="0" smtClean="0"/>
              <a:t>actate</a:t>
            </a:r>
            <a:r>
              <a:rPr lang="fr-FR" sz="2400" dirty="0" smtClean="0"/>
              <a:t> </a:t>
            </a:r>
          </a:p>
          <a:p>
            <a:r>
              <a:rPr lang="fr-FR" sz="2400" dirty="0"/>
              <a:t>Biologie </a:t>
            </a:r>
            <a:r>
              <a:rPr lang="fr-FR" sz="2400" dirty="0" smtClean="0"/>
              <a:t>embarquée </a:t>
            </a:r>
            <a:r>
              <a:rPr lang="fr-FR" sz="2000" dirty="0" smtClean="0"/>
              <a:t>intérêt dans la qualité diagnostique et l’orientation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05183" y="1162012"/>
            <a:ext cx="8015736" cy="613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Moyens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monitoring et biologie embarquée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150" y="6111240"/>
            <a:ext cx="8298800" cy="652272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5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96534" y="1874520"/>
            <a:ext cx="8347466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Régulation </a:t>
            </a:r>
          </a:p>
          <a:p>
            <a:pPr lvl="1"/>
            <a:r>
              <a:rPr lang="fr-FR" sz="2000" dirty="0" smtClean="0"/>
              <a:t>rechercher les signes de sévérité, </a:t>
            </a:r>
            <a:r>
              <a:rPr lang="fr-FR" sz="2000" dirty="0"/>
              <a:t>référence au manuel</a:t>
            </a:r>
            <a:endParaRPr lang="fr-FR" sz="2000" dirty="0" smtClean="0"/>
          </a:p>
          <a:p>
            <a:pPr lvl="1"/>
            <a:r>
              <a:rPr lang="fr-FR" sz="2000" dirty="0"/>
              <a:t>f</a:t>
            </a:r>
            <a:r>
              <a:rPr lang="fr-FR" sz="2000" dirty="0" smtClean="0"/>
              <a:t>avoriser le contact </a:t>
            </a:r>
            <a:r>
              <a:rPr lang="fr-FR" sz="2000" dirty="0"/>
              <a:t>direct avec le patient</a:t>
            </a:r>
          </a:p>
          <a:p>
            <a:pPr lvl="1"/>
            <a:r>
              <a:rPr lang="fr-FR" sz="2000" dirty="0"/>
              <a:t>p</a:t>
            </a:r>
            <a:r>
              <a:rPr lang="fr-FR" sz="2000" dirty="0" smtClean="0"/>
              <a:t>rospective de contact visuel (programme national)</a:t>
            </a:r>
          </a:p>
          <a:p>
            <a:endParaRPr lang="fr-FR" sz="2400" dirty="0" smtClean="0"/>
          </a:p>
          <a:p>
            <a:r>
              <a:rPr lang="fr-FR" sz="2400" dirty="0" smtClean="0"/>
              <a:t>Réponse </a:t>
            </a:r>
          </a:p>
          <a:p>
            <a:pPr lvl="1"/>
            <a:r>
              <a:rPr lang="fr-FR" sz="2000" dirty="0" smtClean="0"/>
              <a:t>apport d’O2 dans les </a:t>
            </a:r>
            <a:r>
              <a:rPr lang="fr-FR" sz="2000" dirty="0" smtClean="0"/>
              <a:t>délais les meilleurs</a:t>
            </a:r>
            <a:r>
              <a:rPr lang="fr-FR" sz="2400" dirty="0" smtClean="0"/>
              <a:t> </a:t>
            </a:r>
            <a:r>
              <a:rPr lang="fr-FR" sz="1800" dirty="0"/>
              <a:t>toute </a:t>
            </a:r>
            <a:r>
              <a:rPr lang="fr-FR" sz="1800" dirty="0" smtClean="0"/>
              <a:t>ressource</a:t>
            </a:r>
            <a:endParaRPr lang="fr-FR" sz="2400" dirty="0" smtClean="0"/>
          </a:p>
          <a:p>
            <a:pPr lvl="1"/>
            <a:r>
              <a:rPr lang="fr-FR" sz="2000" dirty="0" smtClean="0"/>
              <a:t>manœuvre par l’appelant </a:t>
            </a:r>
            <a:r>
              <a:rPr lang="fr-FR" sz="1800" dirty="0" smtClean="0"/>
              <a:t>MCE, </a:t>
            </a:r>
            <a:r>
              <a:rPr lang="fr-FR" sz="1800" dirty="0" err="1" smtClean="0"/>
              <a:t>désobtruction</a:t>
            </a:r>
            <a:r>
              <a:rPr lang="fr-FR" sz="1800" dirty="0" smtClean="0"/>
              <a:t> VAS, position</a:t>
            </a:r>
          </a:p>
          <a:p>
            <a:pPr lvl="1"/>
            <a:r>
              <a:rPr lang="fr-FR" sz="2000" dirty="0"/>
              <a:t>discussion </a:t>
            </a:r>
            <a:r>
              <a:rPr lang="fr-FR" sz="2000" dirty="0" smtClean="0"/>
              <a:t>:</a:t>
            </a:r>
          </a:p>
          <a:p>
            <a:pPr lvl="2"/>
            <a:r>
              <a:rPr lang="fr-FR" sz="1800" dirty="0"/>
              <a:t>p</a:t>
            </a:r>
            <a:r>
              <a:rPr lang="fr-FR" sz="1800" dirty="0" smtClean="0"/>
              <a:t>rocédure standardisée de </a:t>
            </a:r>
            <a:r>
              <a:rPr lang="fr-FR" sz="1800" dirty="0"/>
              <a:t>réponse (« les bons mots </a:t>
            </a:r>
            <a:r>
              <a:rPr lang="fr-FR" sz="1800" dirty="0" smtClean="0"/>
              <a:t>»)</a:t>
            </a:r>
          </a:p>
          <a:p>
            <a:pPr lvl="2"/>
            <a:r>
              <a:rPr lang="fr-FR" sz="1800" dirty="0" smtClean="0"/>
              <a:t>progresser sur la formation des secours sur place (</a:t>
            </a:r>
            <a:r>
              <a:rPr lang="fr-FR" sz="1800" dirty="0" err="1" smtClean="0"/>
              <a:t>Ehpad</a:t>
            </a:r>
            <a:r>
              <a:rPr lang="fr-FR" sz="1800" dirty="0" smtClean="0"/>
              <a:t>)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1800" dirty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05183" y="1162012"/>
            <a:ext cx="560903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patients et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endParaRPr lang="fr-F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7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15-02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354" cy="6839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333" y="1752600"/>
            <a:ext cx="8257611" cy="652272"/>
          </a:xfrm>
          <a:prstGeom prst="rect">
            <a:avLst/>
          </a:prstGeom>
          <a:solidFill>
            <a:srgbClr val="CC66FF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05183" y="1162012"/>
            <a:ext cx="8148962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patients et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– toxicité d’O</a:t>
            </a:r>
            <a:r>
              <a:rPr lang="fr-FR" sz="32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3200" b="1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796534" y="1874520"/>
            <a:ext cx="83474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bg1"/>
                </a:solidFill>
              </a:rPr>
              <a:t>L’hypoxie reste plus dangereuse que l’</a:t>
            </a:r>
            <a:r>
              <a:rPr lang="fr-FR" sz="2400" dirty="0" err="1" smtClean="0">
                <a:solidFill>
                  <a:schemeClr val="bg1"/>
                </a:solidFill>
              </a:rPr>
              <a:t>hyperoxie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400" dirty="0" smtClean="0"/>
          </a:p>
          <a:p>
            <a:r>
              <a:rPr lang="fr-FR" sz="2400" dirty="0" smtClean="0"/>
              <a:t>Pathologies non respiratoires : </a:t>
            </a:r>
          </a:p>
          <a:p>
            <a:endParaRPr lang="fr-FR" sz="2400" dirty="0" smtClean="0"/>
          </a:p>
          <a:p>
            <a:pPr lvl="1"/>
            <a:r>
              <a:rPr lang="fr-FR" sz="2000" dirty="0" smtClean="0"/>
              <a:t>AVC </a:t>
            </a:r>
            <a:r>
              <a:rPr lang="fr-FR" sz="2000" dirty="0" smtClean="0"/>
              <a:t>hyperO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= vasoconstriction </a:t>
            </a:r>
            <a:r>
              <a:rPr lang="fr-FR" sz="2000" dirty="0" smtClean="0"/>
              <a:t>cérébrale </a:t>
            </a:r>
            <a:r>
              <a:rPr lang="fr-FR" sz="2000" dirty="0"/>
              <a:t>:</a:t>
            </a:r>
            <a:r>
              <a:rPr lang="fr-FR" sz="2000" dirty="0" smtClean="0"/>
              <a:t> seuil SpO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smtClean="0"/>
              <a:t>&lt; 95% </a:t>
            </a:r>
          </a:p>
          <a:p>
            <a:pPr lvl="1"/>
            <a:r>
              <a:rPr lang="fr-FR" sz="2000" dirty="0" smtClean="0"/>
              <a:t>IDM grade </a:t>
            </a:r>
            <a:r>
              <a:rPr lang="fr-FR" sz="2000" dirty="0" err="1" smtClean="0"/>
              <a:t>Ic</a:t>
            </a:r>
            <a:r>
              <a:rPr lang="fr-FR" sz="2000" dirty="0" smtClean="0"/>
              <a:t> (ESC) : </a:t>
            </a:r>
            <a:r>
              <a:rPr lang="fr-FR" sz="2000" dirty="0" smtClean="0"/>
              <a:t>seuil SpO2 </a:t>
            </a:r>
            <a:r>
              <a:rPr lang="fr-FR" sz="2000" dirty="0" smtClean="0"/>
              <a:t>&lt; 95</a:t>
            </a:r>
            <a:r>
              <a:rPr lang="fr-FR" sz="2000" dirty="0" smtClean="0"/>
              <a:t>%</a:t>
            </a:r>
            <a:endParaRPr lang="fr-FR" sz="2000" baseline="-25000" dirty="0" smtClean="0"/>
          </a:p>
          <a:p>
            <a:pPr lvl="1"/>
            <a:r>
              <a:rPr lang="fr-FR" sz="2000" dirty="0" smtClean="0"/>
              <a:t>ACR avec RACS : contrôle de l’O</a:t>
            </a:r>
            <a:r>
              <a:rPr lang="fr-FR" sz="2000" baseline="-25000" dirty="0" smtClean="0"/>
              <a:t>2</a:t>
            </a:r>
            <a:r>
              <a:rPr lang="fr-FR" sz="2000" dirty="0"/>
              <a:t> </a:t>
            </a:r>
            <a:r>
              <a:rPr lang="fr-FR" sz="2000" dirty="0" smtClean="0"/>
              <a:t>(FiO</a:t>
            </a:r>
            <a:r>
              <a:rPr lang="fr-FR" sz="2000" baseline="-25000" dirty="0" smtClean="0"/>
              <a:t>2 </a:t>
            </a:r>
            <a:r>
              <a:rPr lang="fr-FR" sz="2000" dirty="0" smtClean="0"/>
              <a:t>ajustée ESC </a:t>
            </a:r>
            <a:r>
              <a:rPr lang="fr-FR" sz="2000" baseline="-25000" dirty="0" smtClean="0"/>
              <a:t>14 </a:t>
            </a:r>
            <a:r>
              <a:rPr lang="fr-FR" sz="2000" baseline="-25000" dirty="0" err="1" smtClean="0"/>
              <a:t>oct</a:t>
            </a:r>
            <a:r>
              <a:rPr lang="fr-FR" sz="2000" baseline="-25000" dirty="0" smtClean="0"/>
              <a:t> 2015</a:t>
            </a:r>
            <a:r>
              <a:rPr lang="fr-FR" sz="2000" dirty="0" smtClean="0"/>
              <a:t>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Sepsis : hyperO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non préconisée</a:t>
            </a:r>
          </a:p>
          <a:p>
            <a:pPr lvl="1"/>
            <a:r>
              <a:rPr lang="fr-FR" sz="2000" dirty="0" smtClean="0"/>
              <a:t>Trauma sévère : hyperO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délétère</a:t>
            </a:r>
          </a:p>
          <a:p>
            <a:pPr marL="0" indent="0">
              <a:buNone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40950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764</Words>
  <Application>Microsoft Macintosh PowerPoint</Application>
  <PresentationFormat>Présentation à l'écran (4:3)</PresentationFormat>
  <Paragraphs>143</Paragraphs>
  <Slides>15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Traitement symptomatique par l’O2    Patm 760mmHg            [O2] 0.21 PpO2 = Patm x [O2] = 160mmHg Pvapeur d’eau 47mmHg, PCO2,… donc  PpO2 alvéoles ~ 100mmHg Hématie 0.25s de contact  /  BAV Hème saturable (4Fe) 100mmHg Fraction  d’O2  dissout est limitée  augmenter indéfiniment la PpO2 est, au minimum, futile</vt:lpstr>
      <vt:lpstr>Présentation PowerPoint</vt:lpstr>
      <vt:lpstr>effet Bohr, effet Haldane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Dominique SAVARY</cp:lastModifiedBy>
  <cp:revision>160</cp:revision>
  <dcterms:created xsi:type="dcterms:W3CDTF">2012-10-04T08:46:48Z</dcterms:created>
  <dcterms:modified xsi:type="dcterms:W3CDTF">2015-10-15T15:58:08Z</dcterms:modified>
</cp:coreProperties>
</file>