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25" r:id="rId3"/>
    <p:sldId id="303" r:id="rId4"/>
    <p:sldId id="305" r:id="rId5"/>
    <p:sldId id="306" r:id="rId6"/>
    <p:sldId id="307" r:id="rId7"/>
    <p:sldId id="318" r:id="rId8"/>
    <p:sldId id="336" r:id="rId9"/>
    <p:sldId id="327" r:id="rId10"/>
    <p:sldId id="328" r:id="rId11"/>
    <p:sldId id="319" r:id="rId12"/>
    <p:sldId id="333" r:id="rId13"/>
    <p:sldId id="331" r:id="rId14"/>
    <p:sldId id="334" r:id="rId15"/>
    <p:sldId id="332" r:id="rId16"/>
    <p:sldId id="335" r:id="rId17"/>
    <p:sldId id="321" r:id="rId18"/>
    <p:sldId id="322" r:id="rId19"/>
    <p:sldId id="323" r:id="rId20"/>
    <p:sldId id="324" r:id="rId21"/>
    <p:sldId id="329" r:id="rId22"/>
    <p:sldId id="33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84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8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3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02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87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63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2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67C7-A7D0-4615-A68F-C2AA8BB4CBA5}" type="datetimeFigureOut">
              <a:rPr lang="fr-FR" smtClean="0"/>
              <a:t>16/10/15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5AAE-B820-4178-BC52-57BA2500C9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1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" y="0"/>
            <a:ext cx="9132125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1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2541" y="1052736"/>
            <a:ext cx="9055224" cy="565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Recommandations américaines 2015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Signes de gravité à ne pas négliger: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Auscultation pauvre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Troubles de l’élocution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Diminution de l’activité</a:t>
            </a:r>
          </a:p>
          <a:p>
            <a:pPr lvl="1"/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Sat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&lt;90%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Normo-hypercapnie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Réévaluation clinique /2h</a:t>
            </a: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78425" y="3849430"/>
            <a:ext cx="4001708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71067" y="3895207"/>
            <a:ext cx="38164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Sat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&lt; 94% à H4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      HOSPITALISATION</a:t>
            </a:r>
            <a:endParaRPr lang="fr-F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01" y="3849430"/>
            <a:ext cx="692257" cy="6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5118583" y="4528558"/>
            <a:ext cx="576064" cy="42682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6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2541" y="1052736"/>
            <a:ext cx="9055224" cy="565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Recommandations américaines 2015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Signes de gravité à ne pas négliger: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Auscultation pauvre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Troubles de l’élocution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Diminution de l’activité</a:t>
            </a:r>
          </a:p>
          <a:p>
            <a:pPr lvl="1"/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Sat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&lt;90%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Normo-hypercapnie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Réévaluation clinique /2h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Avant RAD            ressenti/élocution de l’enfant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compréhension des parents</a:t>
            </a: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78425" y="3849430"/>
            <a:ext cx="4001708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71067" y="3895207"/>
            <a:ext cx="38164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fr-FR" sz="3600" b="1" dirty="0" err="1" smtClean="0">
                <a:solidFill>
                  <a:schemeClr val="accent4">
                    <a:lumMod val="50000"/>
                  </a:schemeClr>
                </a:solidFill>
              </a:rPr>
              <a:t>Sat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&lt; 94% à H4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      HOSPITALISATION</a:t>
            </a:r>
            <a:endParaRPr lang="fr-F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01" y="3849430"/>
            <a:ext cx="692257" cy="6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5118583" y="4528558"/>
            <a:ext cx="576064" cy="42682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267744" y="5733256"/>
            <a:ext cx="1008112" cy="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267744" y="5733256"/>
            <a:ext cx="1008112" cy="5760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Arsenal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thérapeutique 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980728"/>
            <a:ext cx="9055224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inhalés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Bronchodilatateurs 		+ anticholinergiques tôt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en continu non évalué 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            IVSE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USC</a:t>
            </a: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47864" y="1412776"/>
            <a:ext cx="1224136" cy="43204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347864" y="1844824"/>
            <a:ext cx="117974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347864" y="1844824"/>
            <a:ext cx="117974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47864" y="1844824"/>
            <a:ext cx="1224136" cy="100811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6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smtClean="0">
                <a:solidFill>
                  <a:schemeClr val="accent4">
                    <a:lumMod val="50000"/>
                  </a:schemeClr>
                </a:solidFill>
              </a:rPr>
              <a:t>Arsenal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thérapeutique 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980728"/>
            <a:ext cx="9055224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inhalés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Bronchodilatateurs 		+ anticholinergiques tôt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en continu non évalué 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            IVSE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USC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Sulfate de magnésium             IV (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surv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hémodynamique)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</a:t>
            </a: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47864" y="1412776"/>
            <a:ext cx="1224136" cy="43204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347864" y="1844824"/>
            <a:ext cx="117974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347864" y="1844824"/>
            <a:ext cx="117974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47864" y="1844824"/>
            <a:ext cx="1224136" cy="100811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07904" y="328498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6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Arsenal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thérapeutique 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980728"/>
            <a:ext cx="9055224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inhalés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Bronchodilatateurs 		+ anticholinergiques tôt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en continu non évalué 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            IVSE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USC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Sulfate de magnésium             IV (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surv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émodynamique)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           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Oxygénothérapie +++            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↓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bronchospasme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dès BDCA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47864" y="1412776"/>
            <a:ext cx="1224136" cy="43204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347864" y="1844824"/>
            <a:ext cx="117974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347864" y="1844824"/>
            <a:ext cx="117974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47864" y="1844824"/>
            <a:ext cx="1224136" cy="100811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07904" y="328498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681508" y="4365104"/>
            <a:ext cx="81970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681508" y="436510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6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Arsenal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thérapeutique 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980728"/>
            <a:ext cx="9055224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inhalés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Bronchodilatateurs 		+ anticholinergiques tôt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en continu non évalué 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            IVSE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USC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Sulfate de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magnesium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            IV (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surv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hémodynamique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           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Oxygénothérapie +++            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↓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bronchospasme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	dès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 BDCA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Corticoïdes VO et précoces</a:t>
            </a: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47864" y="1412776"/>
            <a:ext cx="1224136" cy="43204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347864" y="1844824"/>
            <a:ext cx="117974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347864" y="1844824"/>
            <a:ext cx="117974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47864" y="1844824"/>
            <a:ext cx="1224136" cy="100811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07904" y="328498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681508" y="4365104"/>
            <a:ext cx="81970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681508" y="436510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6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Arsenal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thérapeutique 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980728"/>
            <a:ext cx="9055224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inhalés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Bronchodilatateurs 		+ anticholinergiques tôt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en continu non évalué 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            IVSE 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USC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Sulfate de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magnesium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            IV (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surv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hémodynamique)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           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Oxygénothérapie +++            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↓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bronchospasme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					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dès BDCA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Corticoïdes VO et précoces</a:t>
            </a: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5733256"/>
            <a:ext cx="8640960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569347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VNI, OHD en cours d’évaluation</a:t>
            </a:r>
          </a:p>
          <a:p>
            <a:pPr algn="ctr"/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Hélium/O2 essai éventuel avant IOT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47864" y="1412776"/>
            <a:ext cx="1224136" cy="43204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347864" y="1844824"/>
            <a:ext cx="117974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347864" y="1844824"/>
            <a:ext cx="117974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47864" y="1844824"/>
            <a:ext cx="1224136" cy="100811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07904" y="328498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681508" y="4365104"/>
            <a:ext cx="819708" cy="50405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681508" y="4365104"/>
            <a:ext cx="8197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6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Corps étrangers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107504" y="1124744"/>
            <a:ext cx="8947720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Garçons                        2 pics: 2 ans et 6-8 ans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 régulation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sd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pénétration  urgences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85% CE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radiotransparents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75 % RP normale        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trapping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à l’expiration forcée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				    visibles en scopie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9" y="4173805"/>
            <a:ext cx="2939254" cy="268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3805"/>
            <a:ext cx="2376264" cy="26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3438477" y="3256497"/>
            <a:ext cx="648072" cy="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438477" y="3256497"/>
            <a:ext cx="648072" cy="55316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59904" y="1349152"/>
            <a:ext cx="879532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….</a:t>
            </a: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656"/>
            <a:ext cx="894829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5347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Particularités physiologiques de l’enfant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1052736"/>
            <a:ext cx="9055224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56792"/>
            <a:ext cx="480486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58" y="2301999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26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Matériel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59904" y="1349152"/>
            <a:ext cx="879532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Respirateurs: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&lt; 6kg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Respirateur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néonatal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&gt; 6kg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 Respirateur à turbines</a:t>
            </a:r>
          </a:p>
          <a:p>
            <a:pPr marL="514350" indent="-457200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Humidification/réchauffement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VNI: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VS-PEP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/Bi PAP/VS AI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Nouvelles interfaces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OHD:</a:t>
            </a:r>
          </a:p>
          <a:p>
            <a:pPr marL="457200" lvl="1" indent="0">
              <a:buNone/>
            </a:pPr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Prometteur mais à valider</a:t>
            </a:r>
            <a:endParaRPr lang="fr-FR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Monitoring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165561" y="1556792"/>
            <a:ext cx="8944578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Privilégier les capteurs non agressifs</a:t>
            </a:r>
          </a:p>
          <a:p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Changement des capteurs / 3h-6h</a:t>
            </a:r>
          </a:p>
          <a:p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Objectif: diminuer le nb de prélèvements</a:t>
            </a:r>
          </a:p>
          <a:p>
            <a:r>
              <a:rPr lang="fr-FR" sz="3600" dirty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O2</a:t>
            </a:r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-pCO2 transcutanées </a:t>
            </a:r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 efficace &lt; 6mois</a:t>
            </a:r>
          </a:p>
          <a:p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Utilisation gradient TCpCO2-pCO2 </a:t>
            </a:r>
            <a:endParaRPr lang="fr-FR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Avenir des modalités de monitoring HD?</a:t>
            </a: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78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Conclusion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93613" y="1245243"/>
            <a:ext cx="903649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Risque arrêt respiratoire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 ACR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Réfléchir en fonction de l’âge, topo dyspnée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Prévenir le corps étranger</a:t>
            </a: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urveillance avec valeurs adaptées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Dynamique d’évolution +++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Avoir des protocoles/réseaux 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Développement </a:t>
            </a:r>
            <a:r>
              <a:rPr lang="fr-FR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de </a:t>
            </a:r>
            <a:r>
              <a:rPr lang="fr-FR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la VNI</a:t>
            </a:r>
            <a:endParaRPr lang="fr-FR" dirty="0" smtClean="0">
              <a:solidFill>
                <a:schemeClr val="accent4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Recours à l’AREC/ECMO exceptionnel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2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Détresse respiratoire de l’enfant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1052736"/>
            <a:ext cx="9055224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Evaluation clinique</a:t>
            </a:r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Utilisation abaques pour paramètres vitaux</a:t>
            </a:r>
          </a:p>
          <a:p>
            <a:pPr lvl="1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Sémiologie respiratoire très riche, utile en régulation </a:t>
            </a:r>
          </a:p>
          <a:p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Démarche étiologique</a:t>
            </a:r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Age</a:t>
            </a:r>
          </a:p>
          <a:p>
            <a:pPr lvl="1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Temps et bruits respiratoires</a:t>
            </a:r>
          </a:p>
          <a:p>
            <a:pPr lvl="1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Terrain, conditions particulières (migrants)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967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Laryngites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aigu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ë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Humidification inutile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Autre diagnostic à évoquer si &lt;6 mois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Traitement selon sévérité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½ vie prednisone &lt;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bétaméthasone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&lt; </a:t>
            </a:r>
            <a:r>
              <a:rPr lang="fr-FR" sz="2800" dirty="0" err="1" smtClean="0">
                <a:solidFill>
                  <a:schemeClr val="accent4">
                    <a:lumMod val="50000"/>
                  </a:schemeClr>
                </a:solidFill>
              </a:rPr>
              <a:t>dexaméthasone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59904" y="1349152"/>
            <a:ext cx="879532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02345"/>
              </p:ext>
            </p:extLst>
          </p:nvPr>
        </p:nvGraphicFramePr>
        <p:xfrm>
          <a:off x="100271" y="3068960"/>
          <a:ext cx="8877180" cy="20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70"/>
                <a:gridCol w="2185615"/>
                <a:gridCol w="467269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MINEURE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MODEREE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SEVERE</a:t>
                      </a:r>
                      <a:endParaRPr lang="fr-FR" sz="24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Corticoïdes </a:t>
                      </a:r>
                      <a:r>
                        <a:rPr lang="fr-FR" sz="2400" dirty="0" smtClean="0"/>
                        <a:t>PO </a:t>
                      </a:r>
                    </a:p>
                    <a:p>
                      <a:pPr algn="ctr"/>
                      <a:r>
                        <a:rPr lang="fr-FR" sz="2400" dirty="0" smtClean="0"/>
                        <a:t>A</a:t>
                      </a:r>
                      <a:r>
                        <a:rPr lang="fr-FR" sz="2400" baseline="0" dirty="0" smtClean="0"/>
                        <a:t> domicile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Corticoïdes</a:t>
                      </a:r>
                      <a:r>
                        <a:rPr lang="fr-FR" sz="2400" baseline="0" dirty="0" smtClean="0"/>
                        <a:t> PO</a:t>
                      </a:r>
                    </a:p>
                    <a:p>
                      <a:pPr algn="ctr"/>
                      <a:r>
                        <a:rPr lang="fr-FR" sz="2400" baseline="0" dirty="0" err="1" smtClean="0"/>
                        <a:t>Rééval</a:t>
                      </a:r>
                      <a:r>
                        <a:rPr lang="fr-FR" sz="2400" baseline="0" dirty="0" smtClean="0"/>
                        <a:t> à H4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Corticoïdes PO</a:t>
                      </a:r>
                    </a:p>
                    <a:p>
                      <a:r>
                        <a:rPr lang="fr-FR" sz="2400" dirty="0" smtClean="0"/>
                        <a:t>Aérosol adrénaline</a:t>
                      </a:r>
                    </a:p>
                    <a:p>
                      <a:r>
                        <a:rPr lang="fr-FR" sz="2400" dirty="0" smtClean="0"/>
                        <a:t>± aérosol</a:t>
                      </a:r>
                      <a:r>
                        <a:rPr lang="fr-FR" sz="2400" baseline="0" dirty="0" smtClean="0"/>
                        <a:t> corticoïdes si hypoxémie</a:t>
                      </a:r>
                    </a:p>
                    <a:p>
                      <a:r>
                        <a:rPr lang="fr-FR" sz="2400" baseline="0" dirty="0" smtClean="0"/>
                        <a:t>Réévaluation à H4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Bronchiolites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1052736"/>
            <a:ext cx="9055224" cy="5441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Apnée révélatrice &lt;3 mois</a:t>
            </a:r>
          </a:p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Signes de gravité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Retentissement alimentation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Agitation/apathie</a:t>
            </a:r>
          </a:p>
          <a:p>
            <a:pPr lvl="1"/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Sat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&lt;95% (pas de consensus clair)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Signes d’hypercapnie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Imagerie inutile</a:t>
            </a: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2050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1" y="5089710"/>
            <a:ext cx="1527475" cy="13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267744" y="4834517"/>
            <a:ext cx="6408712" cy="1656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15816" y="4970111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Savoir repérer la myocardite </a:t>
            </a:r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- hépatomégalie</a:t>
            </a:r>
          </a:p>
          <a:p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</a:rPr>
              <a:t>- seul intérêt de la RP: cardiomégalie</a:t>
            </a:r>
            <a:endParaRPr lang="fr-F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8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PEC Bronchiolites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0" y="1371525"/>
            <a:ext cx="9055224" cy="53698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Proclive dorsal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 proclive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ventral à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discuter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: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USC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Kinésithérapie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controversée :</a:t>
            </a:r>
            <a:endParaRPr lang="fr-FR" dirty="0" smtClean="0">
              <a:solidFill>
                <a:schemeClr val="accent4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Technique spécifique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Peu d’études, toutes hospitalières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Utilité chez l’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hypersécrétant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et feed-back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Antitussifs et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mucolytiques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délétères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ẞ2+: inutiles surtout &lt;6mois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Corticoïdes: inutiles sauf chez l’asthmatique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Adrénaline aérosols: contradictoire et non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recommandé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68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PEC bronchiolites hospitalisées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107504" y="1052736"/>
            <a:ext cx="8947720" cy="5441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Alimentation gastrique/IV</a:t>
            </a: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Choix du soluté pour apport [Na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] (risque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hypoNa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)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VS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– PEP (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nCPAP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) +++</a:t>
            </a:r>
            <a:endParaRPr lang="fr-FR" dirty="0" smtClean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Objectif de PEP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à + 7 Cm H2O</a:t>
            </a:r>
            <a:endParaRPr lang="fr-FR" dirty="0" smtClean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Matériel adapté –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hydrocolloïdes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 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Humidificateurs indispensables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Personnel formé</a:t>
            </a:r>
          </a:p>
          <a:p>
            <a:pPr lvl="1"/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Parents/solution sucrées/tétine</a:t>
            </a:r>
          </a:p>
          <a:p>
            <a:pPr marL="0" indent="0">
              <a:buNone/>
            </a:pPr>
            <a:endParaRPr lang="fr-FR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2168858"/>
            <a:ext cx="7560840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2254862"/>
            <a:ext cx="793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Place pour le sérum salé hypertonique – à évaluer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4901"/>
            <a:ext cx="600083" cy="5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PEC bronchiolites hospitalisées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07504" y="1196752"/>
            <a:ext cx="8795320" cy="5145435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107504" y="1052736"/>
            <a:ext cx="8947720" cy="5441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Alimentation gastrique/IV</a:t>
            </a: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Choix du soluté pour apport [Na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] (risque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hypoNa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)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VS PEP++</a:t>
            </a:r>
          </a:p>
          <a:p>
            <a:pPr lvl="1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Objectif de PEP 7</a:t>
            </a:r>
          </a:p>
          <a:p>
            <a:pPr lvl="1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Matériel adapté – </a:t>
            </a:r>
            <a:r>
              <a:rPr lang="fr-FR" sz="30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hydrocolloïdes</a:t>
            </a:r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 </a:t>
            </a:r>
          </a:p>
          <a:p>
            <a:pPr lvl="1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Humidificateurs indispensables</a:t>
            </a:r>
          </a:p>
          <a:p>
            <a:pPr lvl="1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Personnel formé</a:t>
            </a:r>
          </a:p>
          <a:p>
            <a:pPr lvl="1"/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Parents/solution sucrées/tétine</a:t>
            </a:r>
          </a:p>
          <a:p>
            <a:pPr lvl="1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Evaluer rapidement à 30min</a:t>
            </a: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</a:pPr>
            <a:endParaRPr lang="fr-FR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2168858"/>
            <a:ext cx="7560840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2254862"/>
            <a:ext cx="793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</a:rPr>
              <a:t>Place pour le sérum salé hypertonique – à évaluer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4901"/>
            <a:ext cx="600083" cy="5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852533" y="3645024"/>
            <a:ext cx="3223592" cy="2849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36721" y="3682300"/>
            <a:ext cx="3120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</a:rPr>
              <a:t>Tachypnée</a:t>
            </a:r>
          </a:p>
          <a:p>
            <a:pPr marL="285750" indent="-285750">
              <a:buFontTx/>
              <a:buChar char="-"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</a:rPr>
              <a:t>Hypoxémie</a:t>
            </a:r>
            <a:endParaRPr lang="fr-FR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</a:rPr>
              <a:t>Agitation</a:t>
            </a:r>
            <a:endParaRPr lang="fr-FR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↑</a:t>
            </a: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accent4">
                    <a:lumMod val="50000"/>
                  </a:schemeClr>
                </a:solidFill>
              </a:rPr>
              <a:t>TcPCO2</a:t>
            </a:r>
          </a:p>
          <a:p>
            <a:endParaRPr lang="fr-F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4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Asthme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22541" y="1371525"/>
            <a:ext cx="9055224" cy="565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Recommandations américaines 2015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Signes de gravité à ne pas négliger: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Auscultation pauvre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Troubles de l’élocution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Diminution de l’activité</a:t>
            </a:r>
          </a:p>
          <a:p>
            <a:pPr lvl="1"/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Sat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&lt;90%</a:t>
            </a:r>
          </a:p>
          <a:p>
            <a:pPr lvl="1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Normo-hypercapnie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Réévaluation clinique /2h</a:t>
            </a:r>
          </a:p>
          <a:p>
            <a:pPr marL="0" indent="0">
              <a:buNone/>
            </a:pP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66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601</Words>
  <Application>Microsoft Macintosh PowerPoint</Application>
  <PresentationFormat>Présentation à l'écran (4:3)</PresentationFormat>
  <Paragraphs>259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Particularités physiologiques de l’enfant</vt:lpstr>
      <vt:lpstr>Détresse respiratoire de l’enfant</vt:lpstr>
      <vt:lpstr>Laryngites aiguës</vt:lpstr>
      <vt:lpstr>Bronchiolites</vt:lpstr>
      <vt:lpstr>PEC Bronchiolites</vt:lpstr>
      <vt:lpstr>PEC bronchiolites hospitalisées</vt:lpstr>
      <vt:lpstr>PEC bronchiolites hospitalisées</vt:lpstr>
      <vt:lpstr>Asthme</vt:lpstr>
      <vt:lpstr>Asthme</vt:lpstr>
      <vt:lpstr>Asthme</vt:lpstr>
      <vt:lpstr>Arsenal thérapeutique asthme</vt:lpstr>
      <vt:lpstr>Arsenal thérapeutique asthme</vt:lpstr>
      <vt:lpstr>Arsenal thérapeutique asthme</vt:lpstr>
      <vt:lpstr>Arsenal thérapeutique asthme</vt:lpstr>
      <vt:lpstr>Arsenal thérapeutique asthme</vt:lpstr>
      <vt:lpstr>Corps étrangers</vt:lpstr>
      <vt:lpstr>Présentation PowerPoint</vt:lpstr>
      <vt:lpstr>Présentation PowerPoint</vt:lpstr>
      <vt:lpstr>Matériel</vt:lpstr>
      <vt:lpstr>Monitoring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simulation comme  outil de formation</dc:title>
  <dc:creator>ALF</dc:creator>
  <cp:lastModifiedBy>Utilisateur de la version d'évaluation de Office 2004</cp:lastModifiedBy>
  <cp:revision>127</cp:revision>
  <dcterms:created xsi:type="dcterms:W3CDTF">2013-12-16T16:16:04Z</dcterms:created>
  <dcterms:modified xsi:type="dcterms:W3CDTF">2015-10-16T06:53:14Z</dcterms:modified>
</cp:coreProperties>
</file>